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87" r:id="rId4"/>
    <p:sldId id="288" r:id="rId5"/>
    <p:sldId id="289" r:id="rId6"/>
    <p:sldId id="290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76" r:id="rId17"/>
    <p:sldId id="277" r:id="rId18"/>
    <p:sldId id="268" r:id="rId19"/>
    <p:sldId id="269" r:id="rId20"/>
    <p:sldId id="270" r:id="rId21"/>
    <p:sldId id="271" r:id="rId22"/>
    <p:sldId id="267" r:id="rId23"/>
    <p:sldId id="278" r:id="rId24"/>
    <p:sldId id="279" r:id="rId25"/>
    <p:sldId id="280" r:id="rId26"/>
    <p:sldId id="281" r:id="rId27"/>
    <p:sldId id="282" r:id="rId28"/>
    <p:sldId id="275" r:id="rId29"/>
    <p:sldId id="285" r:id="rId30"/>
    <p:sldId id="286" r:id="rId31"/>
    <p:sldId id="272" r:id="rId32"/>
    <p:sldId id="273" r:id="rId33"/>
    <p:sldId id="274" r:id="rId34"/>
    <p:sldId id="284" r:id="rId35"/>
    <p:sldId id="283" r:id="rId3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7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7A1E027-3579-45DE-9063-1FD249F3E78C}" type="datetimeFigureOut">
              <a:rPr lang="en-US" smtClean="0"/>
              <a:pPr/>
              <a:t>5/26/2015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636C01-C27E-4087-AC17-A634C0B7D82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7A1E027-3579-45DE-9063-1FD249F3E78C}" type="datetimeFigureOut">
              <a:rPr lang="en-US" smtClean="0"/>
              <a:pPr/>
              <a:t>5/26/2015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636C01-C27E-4087-AC17-A634C0B7D82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7A1E027-3579-45DE-9063-1FD249F3E78C}" type="datetimeFigureOut">
              <a:rPr lang="en-US" smtClean="0"/>
              <a:pPr/>
              <a:t>5/26/2015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636C01-C27E-4087-AC17-A634C0B7D82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8839200" cy="685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52400" y="1371600"/>
            <a:ext cx="4343400" cy="5105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71600"/>
            <a:ext cx="4343400" cy="5105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7A1E027-3579-45DE-9063-1FD249F3E78C}" type="datetimeFigureOut">
              <a:rPr lang="en-US" smtClean="0"/>
              <a:pPr/>
              <a:t>5/26/2015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636C01-C27E-4087-AC17-A634C0B7D82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7A1E027-3579-45DE-9063-1FD249F3E78C}" type="datetimeFigureOut">
              <a:rPr lang="en-US" smtClean="0"/>
              <a:pPr/>
              <a:t>5/26/2015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636C01-C27E-4087-AC17-A634C0B7D82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7A1E027-3579-45DE-9063-1FD249F3E78C}" type="datetimeFigureOut">
              <a:rPr lang="en-US" smtClean="0"/>
              <a:pPr/>
              <a:t>5/26/2015</a:t>
            </a:fld>
            <a:endParaRPr lang="en-US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636C01-C27E-4087-AC17-A634C0B7D82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7A1E027-3579-45DE-9063-1FD249F3E78C}" type="datetimeFigureOut">
              <a:rPr lang="en-US" smtClean="0"/>
              <a:pPr/>
              <a:t>5/26/2015</a:t>
            </a:fld>
            <a:endParaRPr lang="en-US"/>
          </a:p>
        </p:txBody>
      </p:sp>
      <p:sp>
        <p:nvSpPr>
          <p:cNvPr id="8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636C01-C27E-4087-AC17-A634C0B7D82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7A1E027-3579-45DE-9063-1FD249F3E78C}" type="datetimeFigureOut">
              <a:rPr lang="en-US" smtClean="0"/>
              <a:pPr/>
              <a:t>5/26/2015</a:t>
            </a:fld>
            <a:endParaRPr lang="en-US"/>
          </a:p>
        </p:txBody>
      </p:sp>
      <p:sp>
        <p:nvSpPr>
          <p:cNvPr id="4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636C01-C27E-4087-AC17-A634C0B7D82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7A1E027-3579-45DE-9063-1FD249F3E78C}" type="datetimeFigureOut">
              <a:rPr lang="en-US" smtClean="0"/>
              <a:pPr/>
              <a:t>5/26/2015</a:t>
            </a:fld>
            <a:endParaRPr lang="en-US"/>
          </a:p>
        </p:txBody>
      </p:sp>
      <p:sp>
        <p:nvSpPr>
          <p:cNvPr id="3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636C01-C27E-4087-AC17-A634C0B7D82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7A1E027-3579-45DE-9063-1FD249F3E78C}" type="datetimeFigureOut">
              <a:rPr lang="en-US" smtClean="0"/>
              <a:pPr/>
              <a:t>5/26/2015</a:t>
            </a:fld>
            <a:endParaRPr lang="en-US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636C01-C27E-4087-AC17-A634C0B7D82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7A1E027-3579-45DE-9063-1FD249F3E78C}" type="datetimeFigureOut">
              <a:rPr lang="en-US" smtClean="0"/>
              <a:pPr/>
              <a:t>5/26/2015</a:t>
            </a:fld>
            <a:endParaRPr lang="en-US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636C01-C27E-4087-AC17-A634C0B7D82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  <a:endParaRPr lang="en-US" smtClean="0"/>
          </a:p>
        </p:txBody>
      </p:sp>
      <p:sp>
        <p:nvSpPr>
          <p:cNvPr id="1027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smtClean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07A1E027-3579-45DE-9063-1FD249F3E78C}" type="datetimeFigureOut">
              <a:rPr lang="en-US" smtClean="0"/>
              <a:pPr/>
              <a:t>5/26/2015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dirty="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B0636C01-C27E-4087-AC17-A634C0B7D82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533400"/>
            <a:ext cx="7772400" cy="1470025"/>
          </a:xfrm>
        </p:spPr>
        <p:txBody>
          <a:bodyPr/>
          <a:lstStyle/>
          <a:p>
            <a:r>
              <a:rPr lang="en-US" dirty="0" smtClean="0"/>
              <a:t>Internet Protocol Version 6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2286000"/>
            <a:ext cx="6400800" cy="1752600"/>
          </a:xfrm>
        </p:spPr>
        <p:txBody>
          <a:bodyPr/>
          <a:lstStyle/>
          <a:p>
            <a:r>
              <a:rPr lang="en-US" dirty="0" err="1" smtClean="0"/>
              <a:t>Pertemuan</a:t>
            </a:r>
            <a:r>
              <a:rPr lang="en-US" dirty="0" smtClean="0"/>
              <a:t> </a:t>
            </a:r>
            <a:r>
              <a:rPr lang="en-US" dirty="0" smtClean="0"/>
              <a:t>10</a:t>
            </a:r>
            <a:endParaRPr lang="en-US" dirty="0" smtClean="0"/>
          </a:p>
          <a:p>
            <a:r>
              <a:rPr lang="en-US" dirty="0" err="1" smtClean="0"/>
              <a:t>Manajemen</a:t>
            </a:r>
            <a:r>
              <a:rPr lang="en-US" dirty="0" smtClean="0"/>
              <a:t> </a:t>
            </a:r>
            <a:r>
              <a:rPr lang="en-US" dirty="0" err="1" smtClean="0"/>
              <a:t>Jaringan</a:t>
            </a:r>
            <a:endParaRPr lang="en-US" dirty="0"/>
          </a:p>
        </p:txBody>
      </p:sp>
      <p:pic>
        <p:nvPicPr>
          <p:cNvPr id="4" name="Picture 3" descr="ipv6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699802">
            <a:off x="6245208" y="3921591"/>
            <a:ext cx="2054926" cy="246591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IP V6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err="1" smtClean="0"/>
              <a:t>Alamat</a:t>
            </a:r>
            <a:r>
              <a:rPr lang="en-US" dirty="0" smtClean="0"/>
              <a:t> IP </a:t>
            </a:r>
            <a:r>
              <a:rPr lang="en-US" dirty="0" err="1" smtClean="0"/>
              <a:t>versi</a:t>
            </a:r>
            <a:r>
              <a:rPr lang="en-US" dirty="0" smtClean="0"/>
              <a:t> 6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sebuah</a:t>
            </a:r>
            <a:r>
              <a:rPr lang="en-US" dirty="0" smtClean="0"/>
              <a:t> </a:t>
            </a:r>
            <a:r>
              <a:rPr lang="en-US" dirty="0" err="1" smtClean="0"/>
              <a:t>jenis</a:t>
            </a:r>
            <a:r>
              <a:rPr lang="en-US" dirty="0" smtClean="0"/>
              <a:t> </a:t>
            </a:r>
            <a:r>
              <a:rPr lang="en-US" dirty="0" err="1" smtClean="0"/>
              <a:t>pengalamatan</a:t>
            </a:r>
            <a:r>
              <a:rPr lang="en-US" dirty="0" smtClean="0"/>
              <a:t> </a:t>
            </a:r>
            <a:r>
              <a:rPr lang="en-US" dirty="0" err="1" smtClean="0"/>
              <a:t>jaringan</a:t>
            </a:r>
            <a:r>
              <a:rPr lang="en-US" dirty="0" smtClean="0"/>
              <a:t> yang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protokol</a:t>
            </a:r>
            <a:r>
              <a:rPr lang="en-US" dirty="0" smtClean="0"/>
              <a:t> </a:t>
            </a:r>
            <a:r>
              <a:rPr lang="en-US" dirty="0" err="1" smtClean="0"/>
              <a:t>jaringan</a:t>
            </a:r>
            <a:r>
              <a:rPr lang="en-US" dirty="0" smtClean="0"/>
              <a:t> TCP/IP yang </a:t>
            </a:r>
            <a:r>
              <a:rPr lang="en-US" dirty="0" err="1" smtClean="0"/>
              <a:t>menggunakan</a:t>
            </a:r>
            <a:r>
              <a:rPr lang="en-US" dirty="0" smtClean="0"/>
              <a:t> </a:t>
            </a:r>
            <a:r>
              <a:rPr lang="en-US" dirty="0" err="1" smtClean="0"/>
              <a:t>protokol</a:t>
            </a:r>
            <a:r>
              <a:rPr lang="en-US" dirty="0" smtClean="0"/>
              <a:t> IP </a:t>
            </a:r>
            <a:r>
              <a:rPr lang="en-US" dirty="0" err="1" smtClean="0"/>
              <a:t>versi</a:t>
            </a:r>
            <a:r>
              <a:rPr lang="en-US" dirty="0" smtClean="0"/>
              <a:t> 6. </a:t>
            </a:r>
            <a:r>
              <a:rPr lang="en-US" dirty="0" err="1" smtClean="0"/>
              <a:t>Panjang</a:t>
            </a:r>
            <a:r>
              <a:rPr lang="en-US" dirty="0" smtClean="0"/>
              <a:t> </a:t>
            </a:r>
            <a:r>
              <a:rPr lang="en-US" dirty="0" err="1" smtClean="0"/>
              <a:t>totalnya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128-bit,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jumlah</a:t>
            </a:r>
            <a:r>
              <a:rPr lang="en-US" dirty="0" smtClean="0"/>
              <a:t> bit yang </a:t>
            </a:r>
            <a:r>
              <a:rPr lang="en-US" dirty="0" err="1" smtClean="0"/>
              <a:t>cukup</a:t>
            </a:r>
            <a:r>
              <a:rPr lang="en-US" dirty="0" smtClean="0"/>
              <a:t> </a:t>
            </a:r>
            <a:r>
              <a:rPr lang="en-US" dirty="0" err="1" smtClean="0"/>
              <a:t>banyak</a:t>
            </a:r>
            <a:r>
              <a:rPr lang="en-US" dirty="0" smtClean="0"/>
              <a:t> </a:t>
            </a:r>
            <a:r>
              <a:rPr lang="en-US" dirty="0" err="1" smtClean="0"/>
              <a:t>diharapkan</a:t>
            </a:r>
            <a:r>
              <a:rPr lang="en-US" dirty="0" smtClean="0"/>
              <a:t> </a:t>
            </a:r>
            <a:r>
              <a:rPr lang="en-US" dirty="0" err="1" smtClean="0"/>
              <a:t>kebutuhan</a:t>
            </a:r>
            <a:r>
              <a:rPr lang="en-US" dirty="0" smtClean="0"/>
              <a:t> </a:t>
            </a:r>
            <a:r>
              <a:rPr lang="en-US" dirty="0" err="1" smtClean="0"/>
              <a:t>jumlah</a:t>
            </a:r>
            <a:r>
              <a:rPr lang="en-US" dirty="0" smtClean="0"/>
              <a:t> host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seluruh</a:t>
            </a:r>
            <a:r>
              <a:rPr lang="en-US" dirty="0" smtClean="0"/>
              <a:t> </a:t>
            </a:r>
            <a:r>
              <a:rPr lang="en-US" dirty="0" err="1" smtClean="0"/>
              <a:t>dunia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memadai</a:t>
            </a:r>
            <a:r>
              <a:rPr lang="en-US" dirty="0" smtClean="0"/>
              <a:t> (</a:t>
            </a:r>
            <a:r>
              <a:rPr lang="en-US" smtClean="0"/>
              <a:t>2</a:t>
            </a:r>
            <a:r>
              <a:rPr lang="en-US" baseline="30000" smtClean="0"/>
              <a:t>128 </a:t>
            </a:r>
            <a:r>
              <a:rPr lang="en-US" smtClean="0"/>
              <a:t> host).</a:t>
            </a:r>
            <a:endParaRPr lang="en-US" baseline="30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Format </a:t>
            </a:r>
            <a:r>
              <a:rPr lang="en-US" dirty="0" err="1" smtClean="0"/>
              <a:t>Pengalamatan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82000" cy="4876800"/>
          </a:xfrm>
        </p:spPr>
        <p:txBody>
          <a:bodyPr/>
          <a:lstStyle/>
          <a:p>
            <a:r>
              <a:rPr lang="en-US" dirty="0" smtClean="0"/>
              <a:t>128 bit </a:t>
            </a:r>
            <a:r>
              <a:rPr lang="en-US" dirty="0" err="1" smtClean="0"/>
              <a:t>dibagi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8 blog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ukuran</a:t>
            </a:r>
            <a:r>
              <a:rPr lang="en-US" dirty="0" smtClean="0"/>
              <a:t> </a:t>
            </a:r>
            <a:r>
              <a:rPr lang="en-US" dirty="0" err="1" smtClean="0"/>
              <a:t>masing-masing</a:t>
            </a:r>
            <a:r>
              <a:rPr lang="en-US" dirty="0" smtClean="0"/>
              <a:t> 16 bit.</a:t>
            </a:r>
          </a:p>
          <a:p>
            <a:r>
              <a:rPr lang="en-US" dirty="0" err="1" smtClean="0"/>
              <a:t>Menggunakan</a:t>
            </a:r>
            <a:r>
              <a:rPr lang="en-US" dirty="0" smtClean="0"/>
              <a:t> </a:t>
            </a:r>
            <a:r>
              <a:rPr lang="en-US" dirty="0" err="1" smtClean="0"/>
              <a:t>bilangan</a:t>
            </a:r>
            <a:r>
              <a:rPr lang="en-US" dirty="0" smtClean="0"/>
              <a:t> </a:t>
            </a:r>
            <a:r>
              <a:rPr lang="en-US" dirty="0" err="1" smtClean="0"/>
              <a:t>heksadesimal</a:t>
            </a:r>
            <a:r>
              <a:rPr lang="en-US" dirty="0" smtClean="0"/>
              <a:t> 4 digit.</a:t>
            </a:r>
          </a:p>
          <a:p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blognya</a:t>
            </a:r>
            <a:r>
              <a:rPr lang="en-US" dirty="0" smtClean="0"/>
              <a:t> </a:t>
            </a:r>
            <a:r>
              <a:rPr lang="en-US" dirty="0" err="1" smtClean="0"/>
              <a:t>dipisahkan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tanda</a:t>
            </a:r>
            <a:r>
              <a:rPr lang="en-US" dirty="0" smtClean="0"/>
              <a:t> “ : ”.</a:t>
            </a:r>
          </a:p>
          <a:p>
            <a:r>
              <a:rPr lang="en-US" dirty="0" err="1" smtClean="0"/>
              <a:t>Ada</a:t>
            </a:r>
            <a:r>
              <a:rPr lang="en-US" dirty="0" smtClean="0"/>
              <a:t> 3 </a:t>
            </a:r>
            <a:r>
              <a:rPr lang="en-US" dirty="0" err="1" smtClean="0"/>
              <a:t>cara</a:t>
            </a:r>
            <a:r>
              <a:rPr lang="en-US" dirty="0" smtClean="0"/>
              <a:t> </a:t>
            </a:r>
            <a:r>
              <a:rPr lang="en-US" dirty="0" err="1" smtClean="0"/>
              <a:t>penulisan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IPv6 :</a:t>
            </a:r>
            <a:br>
              <a:rPr lang="en-US" dirty="0" smtClean="0"/>
            </a:br>
            <a:r>
              <a:rPr lang="en-US" dirty="0" smtClean="0"/>
              <a:t>1. </a:t>
            </a:r>
            <a:r>
              <a:rPr lang="en-US" dirty="0" err="1" smtClean="0"/>
              <a:t>Prefered</a:t>
            </a:r>
            <a:r>
              <a:rPr lang="en-US" dirty="0" smtClean="0"/>
              <a:t>, </a:t>
            </a:r>
            <a:r>
              <a:rPr lang="en-US" dirty="0" err="1" smtClean="0"/>
              <a:t>cara</a:t>
            </a:r>
            <a:r>
              <a:rPr lang="en-US" dirty="0" smtClean="0"/>
              <a:t> formal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standar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2. Compressed, </a:t>
            </a:r>
            <a:r>
              <a:rPr lang="en-US" dirty="0" err="1" smtClean="0"/>
              <a:t>cara</a:t>
            </a:r>
            <a:r>
              <a:rPr lang="en-US" dirty="0" smtClean="0"/>
              <a:t> </a:t>
            </a:r>
            <a:r>
              <a:rPr lang="en-US" dirty="0" err="1" smtClean="0"/>
              <a:t>kompresi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penyingkatan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3. Mixed, </a:t>
            </a:r>
            <a:r>
              <a:rPr lang="en-US" dirty="0" err="1" smtClean="0"/>
              <a:t>cara</a:t>
            </a:r>
            <a:r>
              <a:rPr lang="en-US" dirty="0" smtClean="0"/>
              <a:t> </a:t>
            </a:r>
            <a:r>
              <a:rPr lang="en-US" dirty="0" err="1" smtClean="0"/>
              <a:t>gabungan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(1)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/>
          <a:lstStyle/>
          <a:p>
            <a:r>
              <a:rPr lang="en-US" sz="2900" dirty="0" smtClean="0"/>
              <a:t>IP V6 : 21DA:00D3:0000:2F3B:02AA:00FF:FE28:9C5A</a:t>
            </a:r>
          </a:p>
          <a:p>
            <a:r>
              <a:rPr lang="en-US" sz="2900" dirty="0" err="1" smtClean="0"/>
              <a:t>Bilangan</a:t>
            </a:r>
            <a:r>
              <a:rPr lang="en-US" sz="2900" dirty="0" smtClean="0"/>
              <a:t> </a:t>
            </a:r>
            <a:r>
              <a:rPr lang="en-US" sz="2900" dirty="0" err="1" smtClean="0"/>
              <a:t>Binner</a:t>
            </a:r>
            <a:r>
              <a:rPr lang="en-US" sz="2900" dirty="0" smtClean="0"/>
              <a:t> :</a:t>
            </a:r>
          </a:p>
          <a:p>
            <a:pPr lvl="6">
              <a:buNone/>
            </a:pPr>
            <a:r>
              <a:rPr lang="en-US" sz="1700" dirty="0" smtClean="0"/>
              <a:t>	</a:t>
            </a:r>
            <a:r>
              <a:rPr lang="en-US" sz="2800" dirty="0" smtClean="0"/>
              <a:t>0010000111011010 </a:t>
            </a:r>
          </a:p>
          <a:p>
            <a:pPr lvl="6">
              <a:buNone/>
            </a:pPr>
            <a:r>
              <a:rPr lang="en-US" sz="2800" dirty="0" smtClean="0"/>
              <a:t>	0000000011010011 </a:t>
            </a:r>
          </a:p>
          <a:p>
            <a:pPr lvl="6">
              <a:buNone/>
            </a:pPr>
            <a:r>
              <a:rPr lang="en-US" sz="2800" dirty="0" smtClean="0"/>
              <a:t>	0000000000000000 </a:t>
            </a:r>
          </a:p>
          <a:p>
            <a:pPr lvl="6">
              <a:buNone/>
            </a:pPr>
            <a:r>
              <a:rPr lang="en-US" sz="2800" dirty="0" smtClean="0"/>
              <a:t>	0010111100111011 </a:t>
            </a:r>
          </a:p>
          <a:p>
            <a:pPr lvl="6">
              <a:buNone/>
            </a:pPr>
            <a:r>
              <a:rPr lang="en-US" sz="2800" dirty="0" smtClean="0"/>
              <a:t>	0000001010101010</a:t>
            </a:r>
            <a:br>
              <a:rPr lang="en-US" sz="2800" dirty="0" smtClean="0"/>
            </a:br>
            <a:r>
              <a:rPr lang="en-US" sz="2800" dirty="0" smtClean="0"/>
              <a:t>0000000011111111 </a:t>
            </a:r>
          </a:p>
          <a:p>
            <a:pPr lvl="6">
              <a:buNone/>
            </a:pPr>
            <a:r>
              <a:rPr lang="en-US" sz="2800" dirty="0" smtClean="0"/>
              <a:t>	1111111000101000 </a:t>
            </a:r>
          </a:p>
          <a:p>
            <a:pPr lvl="6">
              <a:buNone/>
            </a:pPr>
            <a:r>
              <a:rPr lang="en-US" sz="2800" dirty="0" smtClean="0"/>
              <a:t>	1001110001011010</a:t>
            </a:r>
          </a:p>
          <a:p>
            <a:pPr>
              <a:buNone/>
            </a:pPr>
            <a:r>
              <a:rPr lang="en-US" dirty="0" smtClean="0"/>
              <a:t>	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(2)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Disederhanakan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:</a:t>
            </a:r>
          </a:p>
          <a:p>
            <a:pPr>
              <a:buNone/>
            </a:pPr>
            <a:r>
              <a:rPr lang="en-US" dirty="0" smtClean="0"/>
              <a:t>	21DA:D3:0:2F3B:2AA:FF:FE28:9C5A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Penyederhanaan</a:t>
            </a:r>
            <a:r>
              <a:rPr lang="en-US" dirty="0" smtClean="0"/>
              <a:t> IP V6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00600"/>
          </a:xfrm>
        </p:spPr>
        <p:txBody>
          <a:bodyPr/>
          <a:lstStyle/>
          <a:p>
            <a:r>
              <a:rPr lang="en-US" dirty="0" smtClean="0"/>
              <a:t>FE80:0000:0000:0000:02AA:00FF:FE9A:4CA2 FE80:0:0:0:2AA:FF:FE9A:4CA2 FE80::2AA:FF:FE9A:4CA2</a:t>
            </a:r>
          </a:p>
          <a:p>
            <a:r>
              <a:rPr lang="en-US" dirty="0" smtClean="0"/>
              <a:t>FF02:0000:0000:0000:0000:0000:0000:0002 FF02:0:0:0:0:0:0:2 </a:t>
            </a:r>
          </a:p>
          <a:p>
            <a:pPr>
              <a:buNone/>
            </a:pPr>
            <a:r>
              <a:rPr lang="en-US" dirty="0" smtClean="0"/>
              <a:t>	FF02::2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Konversi</a:t>
            </a:r>
            <a:r>
              <a:rPr lang="en-US" dirty="0" smtClean="0"/>
              <a:t> IP V4 </a:t>
            </a:r>
            <a:r>
              <a:rPr lang="en-US" dirty="0" err="1" smtClean="0"/>
              <a:t>ke</a:t>
            </a:r>
            <a:r>
              <a:rPr lang="en-US" dirty="0" smtClean="0"/>
              <a:t> V6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8534400" cy="4525963"/>
          </a:xfrm>
        </p:spPr>
        <p:txBody>
          <a:bodyPr/>
          <a:lstStyle/>
          <a:p>
            <a:r>
              <a:rPr lang="en-US" dirty="0" smtClean="0"/>
              <a:t>IP V4 : 192.168.0.1</a:t>
            </a:r>
          </a:p>
          <a:p>
            <a:r>
              <a:rPr lang="en-US" dirty="0" err="1" smtClean="0"/>
              <a:t>Bilangan</a:t>
            </a:r>
            <a:r>
              <a:rPr lang="en-US" dirty="0" smtClean="0"/>
              <a:t> </a:t>
            </a:r>
            <a:r>
              <a:rPr lang="en-US" dirty="0" err="1" smtClean="0"/>
              <a:t>Binner</a:t>
            </a:r>
            <a:r>
              <a:rPr lang="en-US" dirty="0" smtClean="0"/>
              <a:t> :</a:t>
            </a:r>
          </a:p>
          <a:p>
            <a:pPr>
              <a:buNone/>
            </a:pPr>
            <a:r>
              <a:rPr lang="en-US" dirty="0" smtClean="0"/>
              <a:t>	11000000.10101000.00000000.00000001</a:t>
            </a:r>
          </a:p>
          <a:p>
            <a:r>
              <a:rPr lang="en-US" dirty="0" smtClean="0"/>
              <a:t>IP V6 :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sz="2900" dirty="0" smtClean="0"/>
              <a:t>0:0:0:0:0:0:11000000.10101000.00000000.00000001		0:0:0:0:0:0:C0A8:0001</a:t>
            </a:r>
          </a:p>
          <a:p>
            <a:pPr>
              <a:buNone/>
            </a:pPr>
            <a:r>
              <a:rPr lang="en-US" sz="2900" dirty="0" smtClean="0"/>
              <a:t>			0:0:0:0:0:0:C0A8:1</a:t>
            </a:r>
          </a:p>
          <a:p>
            <a:pPr>
              <a:buNone/>
            </a:pPr>
            <a:r>
              <a:rPr lang="en-US" sz="2900" dirty="0" smtClean="0"/>
              <a:t>		</a:t>
            </a:r>
            <a:r>
              <a:rPr lang="en-US" sz="2900" smtClean="0"/>
              <a:t>	::C0A8:1</a:t>
            </a:r>
            <a:endParaRPr lang="en-US" sz="2900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Stateless-auto-configuration (</a:t>
            </a:r>
            <a:r>
              <a:rPr lang="en-US" b="1" dirty="0" err="1" smtClean="0"/>
              <a:t>plug&amp;play</a:t>
            </a:r>
            <a:r>
              <a:rPr lang="en-US" b="1" dirty="0" smtClean="0"/>
              <a:t>) &amp; </a:t>
            </a:r>
            <a:r>
              <a:rPr lang="en-US" b="1" dirty="0" err="1" smtClean="0"/>
              <a:t>Statefull</a:t>
            </a:r>
            <a:r>
              <a:rPr lang="en-US" b="1" dirty="0" smtClean="0"/>
              <a:t>-auto-configuration (1)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648200"/>
          </a:xfrm>
        </p:spPr>
        <p:txBody>
          <a:bodyPr/>
          <a:lstStyle/>
          <a:p>
            <a:r>
              <a:rPr lang="en-US" dirty="0" smtClean="0"/>
              <a:t>Address </a:t>
            </a:r>
            <a:r>
              <a:rPr lang="en-US" dirty="0" err="1" smtClean="0"/>
              <a:t>pada</a:t>
            </a:r>
            <a:r>
              <a:rPr lang="en-US" dirty="0" smtClean="0"/>
              <a:t> IPv4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dasarnya</a:t>
            </a:r>
            <a:r>
              <a:rPr lang="en-US" dirty="0" smtClean="0"/>
              <a:t> </a:t>
            </a:r>
            <a:r>
              <a:rPr lang="en-US" dirty="0" err="1" smtClean="0"/>
              <a:t>statis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host. </a:t>
            </a:r>
            <a:r>
              <a:rPr lang="en-US" dirty="0" err="1" smtClean="0"/>
              <a:t>Biasanya</a:t>
            </a:r>
            <a:r>
              <a:rPr lang="en-US" dirty="0" smtClean="0"/>
              <a:t> </a:t>
            </a:r>
            <a:r>
              <a:rPr lang="en-US" dirty="0" err="1" smtClean="0"/>
              <a:t>diberikan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berurut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host.</a:t>
            </a:r>
          </a:p>
          <a:p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otomatis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menggunakan</a:t>
            </a:r>
            <a:r>
              <a:rPr lang="en-US" dirty="0" smtClean="0"/>
              <a:t> DHCP </a:t>
            </a:r>
            <a:r>
              <a:rPr lang="en-US" dirty="0" err="1" smtClean="0"/>
              <a:t>tetapi</a:t>
            </a:r>
            <a:r>
              <a:rPr lang="en-US" dirty="0" smtClean="0"/>
              <a:t> </a:t>
            </a:r>
            <a:r>
              <a:rPr lang="en-US" dirty="0" err="1" smtClean="0"/>
              <a:t>hal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IPv4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fungsi</a:t>
            </a:r>
            <a:r>
              <a:rPr lang="en-US" dirty="0" smtClean="0"/>
              <a:t> </a:t>
            </a:r>
            <a:r>
              <a:rPr lang="en-US" dirty="0" err="1" smtClean="0"/>
              <a:t>tambahan</a:t>
            </a:r>
            <a:r>
              <a:rPr lang="en-US" dirty="0" smtClean="0"/>
              <a:t> </a:t>
            </a:r>
            <a:r>
              <a:rPr lang="en-US" dirty="0" err="1" smtClean="0"/>
              <a:t>saja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Dalam</a:t>
            </a:r>
            <a:r>
              <a:rPr lang="en-US" dirty="0" smtClean="0"/>
              <a:t> IPv6 </a:t>
            </a:r>
            <a:r>
              <a:rPr lang="en-US" dirty="0" err="1" smtClean="0"/>
              <a:t>fungsi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mensetting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otomatis</a:t>
            </a:r>
            <a:r>
              <a:rPr lang="en-US" dirty="0" smtClean="0"/>
              <a:t> </a:t>
            </a:r>
            <a:r>
              <a:rPr lang="en-US" dirty="0" err="1" smtClean="0"/>
              <a:t>disediakan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standar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defaultnya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Stateless-auto-configuration (</a:t>
            </a:r>
            <a:r>
              <a:rPr lang="en-US" b="1" dirty="0" err="1" smtClean="0"/>
              <a:t>plug&amp;play</a:t>
            </a:r>
            <a:r>
              <a:rPr lang="en-US" b="1" dirty="0" smtClean="0"/>
              <a:t>) &amp; </a:t>
            </a:r>
            <a:r>
              <a:rPr lang="en-US" b="1" dirty="0" err="1" smtClean="0"/>
              <a:t>Statefull</a:t>
            </a:r>
            <a:r>
              <a:rPr lang="en-US" b="1" dirty="0" smtClean="0"/>
              <a:t>-auto-configuration (2)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724400"/>
          </a:xfrm>
        </p:spPr>
        <p:txBody>
          <a:bodyPr/>
          <a:lstStyle/>
          <a:p>
            <a:r>
              <a:rPr lang="en-US" b="1" i="1" dirty="0" smtClean="0"/>
              <a:t>Setting </a:t>
            </a:r>
            <a:r>
              <a:rPr lang="en-US" b="1" i="1" dirty="0" err="1" smtClean="0"/>
              <a:t>otomatis</a:t>
            </a:r>
            <a:r>
              <a:rPr lang="en-US" b="1" i="1" dirty="0" smtClean="0"/>
              <a:t> stateless</a:t>
            </a:r>
            <a:r>
              <a:rPr lang="en-US" dirty="0" smtClean="0"/>
              <a:t>,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perlu</a:t>
            </a:r>
            <a:r>
              <a:rPr lang="en-US" dirty="0" smtClean="0"/>
              <a:t> </a:t>
            </a:r>
            <a:r>
              <a:rPr lang="en-US" dirty="0" err="1" smtClean="0"/>
              <a:t>menyediakan</a:t>
            </a:r>
            <a:r>
              <a:rPr lang="en-US" dirty="0" smtClean="0"/>
              <a:t> server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pengelolaan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pembagian</a:t>
            </a:r>
            <a:r>
              <a:rPr lang="en-US" dirty="0" smtClean="0"/>
              <a:t> IP address.</a:t>
            </a:r>
          </a:p>
          <a:p>
            <a:r>
              <a:rPr lang="en-US" b="1" i="1" dirty="0" smtClean="0"/>
              <a:t>Setting </a:t>
            </a:r>
            <a:r>
              <a:rPr lang="en-US" b="1" i="1" dirty="0" err="1" smtClean="0"/>
              <a:t>otomatis</a:t>
            </a:r>
            <a:r>
              <a:rPr lang="en-US" b="1" i="1" dirty="0" smtClean="0"/>
              <a:t> </a:t>
            </a:r>
            <a:r>
              <a:rPr lang="en-US" b="1" i="1" dirty="0" err="1" smtClean="0"/>
              <a:t>statefull</a:t>
            </a:r>
            <a:r>
              <a:rPr lang="en-US" b="1" i="1" dirty="0" smtClean="0"/>
              <a:t> , </a:t>
            </a:r>
            <a:r>
              <a:rPr lang="en-US" dirty="0" err="1" smtClean="0"/>
              <a:t>cara</a:t>
            </a:r>
            <a:r>
              <a:rPr lang="en-US" dirty="0" smtClean="0"/>
              <a:t> </a:t>
            </a:r>
            <a:r>
              <a:rPr lang="en-US" dirty="0" err="1" smtClean="0"/>
              <a:t>pengelolaan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ketat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hal</a:t>
            </a:r>
            <a:r>
              <a:rPr lang="en-US" dirty="0" smtClean="0"/>
              <a:t> range IP address yang </a:t>
            </a:r>
            <a:r>
              <a:rPr lang="en-US" dirty="0" err="1" smtClean="0"/>
              <a:t>diberikan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host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menyediakan</a:t>
            </a:r>
            <a:r>
              <a:rPr lang="en-US" dirty="0" smtClean="0"/>
              <a:t> server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pengelolaan</a:t>
            </a:r>
            <a:r>
              <a:rPr lang="en-US" dirty="0" smtClean="0"/>
              <a:t> </a:t>
            </a:r>
            <a:r>
              <a:rPr lang="en-US" dirty="0" err="1" smtClean="0"/>
              <a:t>keadaan</a:t>
            </a:r>
            <a:r>
              <a:rPr lang="en-US" dirty="0" smtClean="0"/>
              <a:t> IP address.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Skema</a:t>
            </a:r>
            <a:r>
              <a:rPr lang="en-US" dirty="0" smtClean="0"/>
              <a:t> </a:t>
            </a:r>
            <a:r>
              <a:rPr lang="en-US" dirty="0" err="1" smtClean="0"/>
              <a:t>Pengalamatan</a:t>
            </a:r>
            <a:r>
              <a:rPr lang="en-US" dirty="0" smtClean="0"/>
              <a:t> IP V6</a:t>
            </a:r>
            <a:endParaRPr lang="en-US" dirty="0"/>
          </a:p>
        </p:txBody>
      </p:sp>
      <p:pic>
        <p:nvPicPr>
          <p:cNvPr id="4" name="Content Placeholder 3" descr="IPv6_1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895600" y="1905000"/>
            <a:ext cx="5138692" cy="3505201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Prefix (1)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IP V4 Prefix : Subnet Mask</a:t>
            </a:r>
          </a:p>
          <a:p>
            <a:pPr>
              <a:buNone/>
            </a:pPr>
            <a:r>
              <a:rPr lang="en-US" dirty="0" smtClean="0"/>
              <a:t>	IP V6 Prefix : </a:t>
            </a:r>
            <a:r>
              <a:rPr lang="en-US" dirty="0" err="1" smtClean="0"/>
              <a:t>Bagian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sebuah</a:t>
            </a:r>
            <a:r>
              <a:rPr lang="en-US" dirty="0" smtClean="0"/>
              <a:t> </a:t>
            </a:r>
            <a:r>
              <a:rPr lang="en-US" dirty="0" err="1" smtClean="0"/>
              <a:t>rute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subnet identifier.</a:t>
            </a:r>
          </a:p>
          <a:p>
            <a:r>
              <a:rPr lang="en-US" dirty="0" err="1" smtClean="0"/>
              <a:t>Alamat</a:t>
            </a:r>
            <a:r>
              <a:rPr lang="en-US" dirty="0" smtClean="0"/>
              <a:t> IPv6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dasarnya</a:t>
            </a:r>
            <a:r>
              <a:rPr lang="en-US" dirty="0" smtClean="0"/>
              <a:t> </a:t>
            </a:r>
            <a:r>
              <a:rPr lang="en-US" dirty="0" err="1" smtClean="0"/>
              <a:t>terbagi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dua</a:t>
            </a:r>
            <a:r>
              <a:rPr lang="en-US" dirty="0" smtClean="0"/>
              <a:t> </a:t>
            </a:r>
            <a:r>
              <a:rPr lang="en-US" dirty="0" err="1" smtClean="0"/>
              <a:t>bagian</a:t>
            </a:r>
            <a:r>
              <a:rPr lang="en-US" dirty="0" smtClean="0"/>
              <a:t>, 64 bit </a:t>
            </a:r>
            <a:r>
              <a:rPr lang="en-US" dirty="0" err="1" smtClean="0"/>
              <a:t>pertama</a:t>
            </a:r>
            <a:r>
              <a:rPr lang="en-US" dirty="0" smtClean="0"/>
              <a:t> </a:t>
            </a:r>
            <a:r>
              <a:rPr lang="en-US" dirty="0" err="1" smtClean="0"/>
              <a:t>menyediakan</a:t>
            </a:r>
            <a:r>
              <a:rPr lang="en-US" dirty="0" smtClean="0"/>
              <a:t> network prefix </a:t>
            </a:r>
            <a:r>
              <a:rPr lang="en-US" dirty="0" err="1" smtClean="0"/>
              <a:t>dan</a:t>
            </a:r>
            <a:r>
              <a:rPr lang="en-US" dirty="0" smtClean="0"/>
              <a:t> 64 bit </a:t>
            </a:r>
            <a:r>
              <a:rPr lang="en-US" dirty="0" err="1" smtClean="0"/>
              <a:t>kedua</a:t>
            </a:r>
            <a:r>
              <a:rPr lang="en-US" dirty="0" smtClean="0"/>
              <a:t> </a:t>
            </a:r>
            <a:r>
              <a:rPr lang="en-US" dirty="0" err="1" smtClean="0"/>
              <a:t>menyediakan</a:t>
            </a:r>
            <a:r>
              <a:rPr lang="en-US" dirty="0" smtClean="0"/>
              <a:t> interface ID.</a:t>
            </a:r>
          </a:p>
          <a:p>
            <a:r>
              <a:rPr lang="en-US" dirty="0" smtClean="0"/>
              <a:t>IP V6 </a:t>
            </a:r>
            <a:r>
              <a:rPr lang="en-US" dirty="0" err="1" smtClean="0"/>
              <a:t>menyediakan</a:t>
            </a:r>
            <a:r>
              <a:rPr lang="en-US" dirty="0" smtClean="0"/>
              <a:t> Interface ID </a:t>
            </a:r>
            <a:r>
              <a:rPr lang="en-US" dirty="0" err="1" smtClean="0"/>
              <a:t>bukan</a:t>
            </a:r>
            <a:r>
              <a:rPr lang="en-US" dirty="0" smtClean="0"/>
              <a:t> host.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Backgrounds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err="1" smtClean="0"/>
              <a:t>Perkembangan</a:t>
            </a:r>
            <a:r>
              <a:rPr lang="en-US" dirty="0" smtClean="0"/>
              <a:t> </a:t>
            </a:r>
            <a:r>
              <a:rPr lang="en-US" dirty="0" err="1" smtClean="0"/>
              <a:t>teknologi</a:t>
            </a:r>
            <a:r>
              <a:rPr lang="en-US" dirty="0" smtClean="0"/>
              <a:t> internet </a:t>
            </a:r>
            <a:r>
              <a:rPr lang="en-US" dirty="0" err="1" smtClean="0"/>
              <a:t>semakin</a:t>
            </a:r>
            <a:r>
              <a:rPr lang="en-US" dirty="0" smtClean="0"/>
              <a:t> </a:t>
            </a:r>
            <a:r>
              <a:rPr lang="en-US" dirty="0" err="1" smtClean="0"/>
              <a:t>pesat</a:t>
            </a:r>
            <a:r>
              <a:rPr lang="en-US" dirty="0" smtClean="0"/>
              <a:t>.</a:t>
            </a:r>
          </a:p>
          <a:p>
            <a:pPr algn="just"/>
            <a:r>
              <a:rPr lang="en-US" dirty="0" err="1" smtClean="0"/>
              <a:t>Penambahan</a:t>
            </a:r>
            <a:r>
              <a:rPr lang="en-US" dirty="0" smtClean="0"/>
              <a:t> user internet </a:t>
            </a:r>
            <a:r>
              <a:rPr lang="en-US" dirty="0" err="1" smtClean="0"/>
              <a:t>semakin</a:t>
            </a:r>
            <a:r>
              <a:rPr lang="en-US" dirty="0" smtClean="0"/>
              <a:t> </a:t>
            </a:r>
            <a:r>
              <a:rPr lang="en-US" dirty="0" err="1" smtClean="0"/>
              <a:t>banyak</a:t>
            </a:r>
            <a:r>
              <a:rPr lang="en-US" dirty="0" smtClean="0"/>
              <a:t>.</a:t>
            </a:r>
          </a:p>
          <a:p>
            <a:pPr algn="just"/>
            <a:r>
              <a:rPr lang="en-US" dirty="0" err="1" smtClean="0"/>
              <a:t>Jumlah</a:t>
            </a:r>
            <a:r>
              <a:rPr lang="en-US" dirty="0" smtClean="0"/>
              <a:t> IP V4 </a:t>
            </a:r>
            <a:r>
              <a:rPr lang="en-US" dirty="0" err="1" smtClean="0"/>
              <a:t>terbatas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Prefix (2)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525963"/>
          </a:xfrm>
        </p:spPr>
        <p:txBody>
          <a:bodyPr/>
          <a:lstStyle/>
          <a:p>
            <a:r>
              <a:rPr lang="en-US" dirty="0" smtClean="0"/>
              <a:t>FE80:BA98:7654:3210:FEDC:BA98:7654:3210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48 bit </a:t>
            </a:r>
            <a:r>
              <a:rPr lang="en-US" dirty="0" err="1" smtClean="0"/>
              <a:t>pertama</a:t>
            </a:r>
            <a:r>
              <a:rPr lang="en-US" dirty="0" smtClean="0"/>
              <a:t> : </a:t>
            </a:r>
            <a:r>
              <a:rPr lang="en-US" dirty="0" err="1" smtClean="0"/>
              <a:t>Bagian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alamat</a:t>
            </a:r>
            <a:r>
              <a:rPr lang="en-US" dirty="0" smtClean="0"/>
              <a:t> IPv6 yang </a:t>
            </a:r>
            <a:r>
              <a:rPr lang="en-US" dirty="0" err="1" smtClean="0"/>
              <a:t>mengidentifikasi</a:t>
            </a:r>
            <a:r>
              <a:rPr lang="en-US" dirty="0" smtClean="0"/>
              <a:t> </a:t>
            </a:r>
            <a:r>
              <a:rPr lang="en-US" dirty="0" err="1" smtClean="0"/>
              <a:t>jaringan</a:t>
            </a:r>
            <a:r>
              <a:rPr lang="en-US" dirty="0" smtClean="0"/>
              <a:t>.</a:t>
            </a:r>
          </a:p>
          <a:p>
            <a:r>
              <a:rPr lang="en-US" dirty="0" smtClean="0"/>
              <a:t>16 bit </a:t>
            </a:r>
            <a:r>
              <a:rPr lang="en-US" dirty="0" err="1" smtClean="0"/>
              <a:t>selanjutnya</a:t>
            </a:r>
            <a:r>
              <a:rPr lang="en-US" dirty="0" smtClean="0"/>
              <a:t> : </a:t>
            </a:r>
            <a:r>
              <a:rPr lang="en-US" dirty="0" err="1" smtClean="0"/>
              <a:t>mengidentifikasi</a:t>
            </a:r>
            <a:r>
              <a:rPr lang="en-US" dirty="0" smtClean="0"/>
              <a:t> Subnet ID.</a:t>
            </a:r>
          </a:p>
          <a:p>
            <a:r>
              <a:rPr lang="en-US" dirty="0" smtClean="0"/>
              <a:t>64 bit </a:t>
            </a:r>
            <a:r>
              <a:rPr lang="en-US" dirty="0" err="1" smtClean="0"/>
              <a:t>terakhir</a:t>
            </a:r>
            <a:r>
              <a:rPr lang="en-US" dirty="0" smtClean="0"/>
              <a:t> : </a:t>
            </a:r>
            <a:r>
              <a:rPr lang="en-US" dirty="0" err="1" smtClean="0"/>
              <a:t>mengidentifikasi</a:t>
            </a:r>
            <a:r>
              <a:rPr lang="en-US" dirty="0" smtClean="0"/>
              <a:t> </a:t>
            </a:r>
            <a:r>
              <a:rPr lang="en-US" dirty="0" err="1" smtClean="0"/>
              <a:t>anggota</a:t>
            </a:r>
            <a:r>
              <a:rPr lang="en-US" dirty="0" smtClean="0"/>
              <a:t> subnet </a:t>
            </a:r>
            <a:r>
              <a:rPr lang="en-US" dirty="0" err="1" smtClean="0"/>
              <a:t>atau</a:t>
            </a:r>
            <a:r>
              <a:rPr lang="en-US" dirty="0" smtClean="0"/>
              <a:t> network.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Prefix (3)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3FFE:2900:D005:F28B::/64</a:t>
            </a:r>
          </a:p>
          <a:p>
            <a:r>
              <a:rPr lang="sv-SE" dirty="0" smtClean="0"/>
              <a:t>64 bit pertama dari alamat tersebut dianggap sebagai prefiks alamat, sementara 64 bit sisanya dianggap sebagai interface ID.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Jenis-jenis</a:t>
            </a:r>
            <a:r>
              <a:rPr lang="en-US" dirty="0" smtClean="0"/>
              <a:t> </a:t>
            </a:r>
            <a:r>
              <a:rPr lang="en-US" dirty="0" err="1" smtClean="0"/>
              <a:t>Alamat</a:t>
            </a:r>
            <a:r>
              <a:rPr lang="en-US" dirty="0" smtClean="0"/>
              <a:t> IP V6 (1)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err="1" smtClean="0"/>
              <a:t>Unicast</a:t>
            </a:r>
            <a:r>
              <a:rPr lang="en-US" dirty="0" smtClean="0"/>
              <a:t> Address (one-to-one)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komunikasi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lawan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,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menunjuk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host yang </a:t>
            </a:r>
            <a:r>
              <a:rPr lang="en-US" dirty="0" err="1" smtClean="0"/>
              <a:t>terdiri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global address, link-</a:t>
            </a:r>
            <a:r>
              <a:rPr lang="en-US" dirty="0" err="1" smtClean="0"/>
              <a:t>lokal</a:t>
            </a:r>
            <a:r>
              <a:rPr lang="en-US" dirty="0" smtClean="0"/>
              <a:t> address, site-</a:t>
            </a:r>
            <a:r>
              <a:rPr lang="en-US" dirty="0" err="1" smtClean="0"/>
              <a:t>lokal</a:t>
            </a:r>
            <a:r>
              <a:rPr lang="en-US" dirty="0" smtClean="0"/>
              <a:t> address </a:t>
            </a:r>
            <a:r>
              <a:rPr lang="en-US" dirty="0" err="1" smtClean="0"/>
              <a:t>dan</a:t>
            </a:r>
            <a:r>
              <a:rPr lang="en-US" dirty="0" smtClean="0"/>
              <a:t> compatible address.</a:t>
            </a:r>
          </a:p>
          <a:p>
            <a:r>
              <a:rPr lang="en-US" dirty="0" smtClean="0"/>
              <a:t>Multicast (one-to-many) yang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komunikasi</a:t>
            </a:r>
            <a:r>
              <a:rPr lang="en-US" dirty="0" smtClean="0"/>
              <a:t> 1 </a:t>
            </a:r>
            <a:r>
              <a:rPr lang="en-US" dirty="0" err="1" smtClean="0"/>
              <a:t>lawan</a:t>
            </a:r>
            <a:r>
              <a:rPr lang="en-US" dirty="0" smtClean="0"/>
              <a:t> </a:t>
            </a:r>
            <a:r>
              <a:rPr lang="en-US" dirty="0" err="1" smtClean="0"/>
              <a:t>banyak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menunjuk</a:t>
            </a:r>
            <a:r>
              <a:rPr lang="en-US" dirty="0" smtClean="0"/>
              <a:t> host </a:t>
            </a:r>
            <a:r>
              <a:rPr lang="en-US" dirty="0" err="1" smtClean="0"/>
              <a:t>dari</a:t>
            </a:r>
            <a:r>
              <a:rPr lang="en-US" dirty="0" smtClean="0"/>
              <a:t> group. </a:t>
            </a:r>
            <a:r>
              <a:rPr lang="en-US" dirty="0" err="1" smtClean="0"/>
              <a:t>Alamat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pengganti</a:t>
            </a:r>
            <a:r>
              <a:rPr lang="en-US" dirty="0" smtClean="0"/>
              <a:t> Broadcast ID </a:t>
            </a:r>
            <a:r>
              <a:rPr lang="en-US" dirty="0" err="1" smtClean="0"/>
              <a:t>dalam</a:t>
            </a:r>
            <a:r>
              <a:rPr lang="en-US" dirty="0" smtClean="0"/>
              <a:t> IP V4. </a:t>
            </a:r>
            <a:r>
              <a:rPr lang="en-US" dirty="0" err="1" smtClean="0"/>
              <a:t>Notasi</a:t>
            </a:r>
            <a:r>
              <a:rPr lang="en-US" dirty="0" smtClean="0"/>
              <a:t> </a:t>
            </a:r>
            <a:r>
              <a:rPr lang="en-US" dirty="0" smtClean="0">
                <a:latin typeface="Lucida Sans" pitchFamily="34" charset="0"/>
              </a:rPr>
              <a:t>FF00::/8.</a:t>
            </a:r>
            <a:endParaRPr lang="en-US" dirty="0" smtClean="0"/>
          </a:p>
          <a:p>
            <a:pPr lvl="0"/>
            <a:endParaRPr lang="en-US" dirty="0" smtClean="0"/>
          </a:p>
          <a:p>
            <a:pPr>
              <a:buNone/>
            </a:pP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Jenis-jenis</a:t>
            </a:r>
            <a:r>
              <a:rPr lang="en-US" dirty="0" smtClean="0"/>
              <a:t> </a:t>
            </a:r>
            <a:r>
              <a:rPr lang="en-US" dirty="0" err="1" smtClean="0"/>
              <a:t>Alamat</a:t>
            </a:r>
            <a:r>
              <a:rPr lang="en-US" dirty="0" smtClean="0"/>
              <a:t> IP V6 (2)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754563"/>
          </a:xfrm>
        </p:spPr>
        <p:txBody>
          <a:bodyPr/>
          <a:lstStyle/>
          <a:p>
            <a:pPr lvl="0"/>
            <a:r>
              <a:rPr lang="en-US" dirty="0" err="1" smtClean="0"/>
              <a:t>Anycast</a:t>
            </a:r>
            <a:r>
              <a:rPr lang="en-US" dirty="0" smtClean="0"/>
              <a:t> Address, yang </a:t>
            </a:r>
            <a:r>
              <a:rPr lang="en-US" dirty="0" err="1" smtClean="0"/>
              <a:t>menunjuk</a:t>
            </a:r>
            <a:r>
              <a:rPr lang="en-US" dirty="0" smtClean="0"/>
              <a:t> host </a:t>
            </a:r>
            <a:r>
              <a:rPr lang="en-US" dirty="0" err="1" smtClean="0"/>
              <a:t>dari</a:t>
            </a:r>
            <a:r>
              <a:rPr lang="en-US" dirty="0" smtClean="0"/>
              <a:t> group, </a:t>
            </a:r>
            <a:r>
              <a:rPr lang="en-US" dirty="0" err="1" smtClean="0"/>
              <a:t>tetapi</a:t>
            </a:r>
            <a:r>
              <a:rPr lang="en-US" dirty="0" smtClean="0"/>
              <a:t> packet yang </a:t>
            </a:r>
            <a:r>
              <a:rPr lang="en-US" dirty="0" err="1" smtClean="0"/>
              <a:t>dikirim</a:t>
            </a:r>
            <a:r>
              <a:rPr lang="en-US" dirty="0" smtClean="0"/>
              <a:t>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host </a:t>
            </a:r>
            <a:r>
              <a:rPr lang="en-US" dirty="0" err="1" smtClean="0"/>
              <a:t>saja</a:t>
            </a:r>
            <a:r>
              <a:rPr lang="en-US" dirty="0" smtClean="0"/>
              <a:t>. </a:t>
            </a:r>
            <a:r>
              <a:rPr lang="en-US" dirty="0" err="1" smtClean="0"/>
              <a:t>Komunikasi</a:t>
            </a:r>
            <a:r>
              <a:rPr lang="en-US" dirty="0" smtClean="0"/>
              <a:t> </a:t>
            </a:r>
            <a:r>
              <a:rPr lang="en-US" i="1" dirty="0" smtClean="0"/>
              <a:t>one-to-one-of-many</a:t>
            </a:r>
            <a:r>
              <a:rPr lang="en-US" dirty="0" smtClean="0"/>
              <a:t>. </a:t>
            </a:r>
            <a:r>
              <a:rPr lang="en-US" dirty="0" err="1" smtClean="0"/>
              <a:t>Alamat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alamat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(</a:t>
            </a:r>
            <a:r>
              <a:rPr lang="en-US" i="1" dirty="0" smtClean="0"/>
              <a:t>destination address</a:t>
            </a:r>
            <a:r>
              <a:rPr lang="en-US" dirty="0" smtClean="0"/>
              <a:t>)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diberikan</a:t>
            </a:r>
            <a:r>
              <a:rPr lang="en-US" dirty="0" smtClean="0"/>
              <a:t>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router, </a:t>
            </a:r>
            <a:r>
              <a:rPr lang="en-US" dirty="0" err="1" smtClean="0"/>
              <a:t>bukan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i="1" dirty="0" smtClean="0"/>
              <a:t>host-host</a:t>
            </a:r>
            <a:r>
              <a:rPr lang="en-US" dirty="0" smtClean="0"/>
              <a:t> </a:t>
            </a:r>
            <a:r>
              <a:rPr lang="en-US" dirty="0" err="1" smtClean="0"/>
              <a:t>biasa</a:t>
            </a:r>
            <a:r>
              <a:rPr lang="en-US" dirty="0" smtClean="0"/>
              <a:t>.</a:t>
            </a:r>
          </a:p>
          <a:p>
            <a:pPr lvl="0"/>
            <a:r>
              <a:rPr lang="en-US" dirty="0" smtClean="0"/>
              <a:t>Reserved address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keperluan</a:t>
            </a:r>
            <a:r>
              <a:rPr lang="en-US" dirty="0" smtClean="0"/>
              <a:t> </a:t>
            </a:r>
            <a:r>
              <a:rPr lang="en-US" dirty="0" err="1" smtClean="0"/>
              <a:t>dimasa</a:t>
            </a:r>
            <a:r>
              <a:rPr lang="en-US" dirty="0" smtClean="0"/>
              <a:t> yang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datang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r>
              <a:rPr lang="en-US" dirty="0" err="1" smtClean="0"/>
              <a:t>Unicast</a:t>
            </a:r>
            <a:r>
              <a:rPr lang="en-US" dirty="0" smtClean="0"/>
              <a:t> &amp; </a:t>
            </a:r>
            <a:r>
              <a:rPr lang="en-US" dirty="0" err="1" smtClean="0"/>
              <a:t>Anycast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334000"/>
          </a:xfrm>
        </p:spPr>
        <p:txBody>
          <a:bodyPr/>
          <a:lstStyle/>
          <a:p>
            <a:r>
              <a:rPr lang="en-US" sz="2800" i="1" dirty="0" smtClean="0"/>
              <a:t>Link-Local</a:t>
            </a:r>
            <a:r>
              <a:rPr lang="en-US" sz="2800" dirty="0" smtClean="0"/>
              <a:t>, </a:t>
            </a:r>
            <a:r>
              <a:rPr lang="en-US" sz="2800" dirty="0" err="1" smtClean="0"/>
              <a:t>merupakan</a:t>
            </a:r>
            <a:r>
              <a:rPr lang="en-US" sz="2800" dirty="0" smtClean="0"/>
              <a:t> </a:t>
            </a:r>
            <a:r>
              <a:rPr lang="en-US" sz="2800" dirty="0" err="1" smtClean="0"/>
              <a:t>sebuah</a:t>
            </a:r>
            <a:r>
              <a:rPr lang="en-US" sz="2800" dirty="0" smtClean="0"/>
              <a:t> </a:t>
            </a:r>
            <a:r>
              <a:rPr lang="en-US" sz="2800" dirty="0" err="1" smtClean="0"/>
              <a:t>jenis</a:t>
            </a:r>
            <a:r>
              <a:rPr lang="en-US" sz="2800" dirty="0" smtClean="0"/>
              <a:t> </a:t>
            </a:r>
            <a:r>
              <a:rPr lang="en-US" sz="2800" dirty="0" err="1" smtClean="0"/>
              <a:t>alamat</a:t>
            </a:r>
            <a:r>
              <a:rPr lang="en-US" sz="2800" dirty="0" smtClean="0"/>
              <a:t> yang </a:t>
            </a:r>
            <a:r>
              <a:rPr lang="en-US" sz="2800" dirty="0" err="1" smtClean="0"/>
              <a:t>mengizinkan</a:t>
            </a:r>
            <a:r>
              <a:rPr lang="en-US" sz="2800" dirty="0" smtClean="0"/>
              <a:t> </a:t>
            </a:r>
            <a:r>
              <a:rPr lang="en-US" sz="2800" dirty="0" err="1" smtClean="0"/>
              <a:t>sebuah</a:t>
            </a:r>
            <a:r>
              <a:rPr lang="en-US" sz="2800" dirty="0" smtClean="0"/>
              <a:t> </a:t>
            </a:r>
            <a:r>
              <a:rPr lang="en-US" sz="2800" dirty="0" err="1" smtClean="0"/>
              <a:t>komputer</a:t>
            </a:r>
            <a:r>
              <a:rPr lang="en-US" sz="2800" dirty="0" smtClean="0"/>
              <a:t> agar </a:t>
            </a:r>
            <a:r>
              <a:rPr lang="en-US" sz="2800" dirty="0" err="1" smtClean="0"/>
              <a:t>dapat</a:t>
            </a:r>
            <a:r>
              <a:rPr lang="en-US" sz="2800" dirty="0" smtClean="0"/>
              <a:t> </a:t>
            </a:r>
            <a:r>
              <a:rPr lang="en-US" sz="2800" dirty="0" err="1" smtClean="0"/>
              <a:t>berkomunikasi</a:t>
            </a:r>
            <a:r>
              <a:rPr lang="en-US" sz="2800" dirty="0" smtClean="0"/>
              <a:t> </a:t>
            </a:r>
            <a:r>
              <a:rPr lang="en-US" sz="2800" dirty="0" err="1" smtClean="0"/>
              <a:t>dengan</a:t>
            </a:r>
            <a:r>
              <a:rPr lang="en-US" sz="2800" dirty="0" smtClean="0"/>
              <a:t> </a:t>
            </a:r>
            <a:r>
              <a:rPr lang="en-US" sz="2800" dirty="0" err="1" smtClean="0"/>
              <a:t>komputer</a:t>
            </a:r>
            <a:r>
              <a:rPr lang="en-US" sz="2800" dirty="0" smtClean="0"/>
              <a:t> </a:t>
            </a:r>
            <a:r>
              <a:rPr lang="en-US" sz="2800" dirty="0" err="1" smtClean="0"/>
              <a:t>lainnya</a:t>
            </a:r>
            <a:r>
              <a:rPr lang="en-US" sz="2800" dirty="0" smtClean="0"/>
              <a:t> </a:t>
            </a:r>
            <a:r>
              <a:rPr lang="en-US" sz="2800" dirty="0" err="1" smtClean="0"/>
              <a:t>dalam</a:t>
            </a:r>
            <a:r>
              <a:rPr lang="en-US" sz="2800" dirty="0" smtClean="0"/>
              <a:t> </a:t>
            </a:r>
            <a:r>
              <a:rPr lang="en-US" sz="2800" dirty="0" err="1" smtClean="0"/>
              <a:t>satu</a:t>
            </a:r>
            <a:r>
              <a:rPr lang="en-US" sz="2800" dirty="0" smtClean="0"/>
              <a:t> subnet.</a:t>
            </a:r>
          </a:p>
          <a:p>
            <a:r>
              <a:rPr lang="en-US" sz="2800" i="1" dirty="0" smtClean="0"/>
              <a:t>Site-Local</a:t>
            </a:r>
            <a:r>
              <a:rPr lang="en-US" sz="2800" dirty="0" smtClean="0"/>
              <a:t>, </a:t>
            </a:r>
            <a:r>
              <a:rPr lang="en-US" sz="2800" dirty="0" err="1" smtClean="0"/>
              <a:t>merupakan</a:t>
            </a:r>
            <a:r>
              <a:rPr lang="en-US" sz="2800" dirty="0" smtClean="0"/>
              <a:t> </a:t>
            </a:r>
            <a:r>
              <a:rPr lang="en-US" sz="2800" dirty="0" err="1" smtClean="0"/>
              <a:t>sebuah</a:t>
            </a:r>
            <a:r>
              <a:rPr lang="en-US" sz="2800" dirty="0" smtClean="0"/>
              <a:t> </a:t>
            </a:r>
            <a:r>
              <a:rPr lang="en-US" sz="2800" dirty="0" err="1" smtClean="0"/>
              <a:t>jenis</a:t>
            </a:r>
            <a:r>
              <a:rPr lang="en-US" sz="2800" dirty="0" smtClean="0"/>
              <a:t> </a:t>
            </a:r>
            <a:r>
              <a:rPr lang="en-US" sz="2800" dirty="0" err="1" smtClean="0"/>
              <a:t>alamat</a:t>
            </a:r>
            <a:r>
              <a:rPr lang="en-US" sz="2800" dirty="0" smtClean="0"/>
              <a:t> yang </a:t>
            </a:r>
            <a:r>
              <a:rPr lang="en-US" sz="2800" dirty="0" err="1" smtClean="0"/>
              <a:t>mengizinkan</a:t>
            </a:r>
            <a:r>
              <a:rPr lang="en-US" sz="2800" dirty="0" smtClean="0"/>
              <a:t> </a:t>
            </a:r>
            <a:r>
              <a:rPr lang="en-US" sz="2800" dirty="0" err="1" smtClean="0"/>
              <a:t>sebuah</a:t>
            </a:r>
            <a:r>
              <a:rPr lang="en-US" sz="2800" dirty="0" smtClean="0"/>
              <a:t> </a:t>
            </a:r>
            <a:r>
              <a:rPr lang="en-US" sz="2800" dirty="0" err="1" smtClean="0"/>
              <a:t>komputer</a:t>
            </a:r>
            <a:r>
              <a:rPr lang="en-US" sz="2800" dirty="0" smtClean="0"/>
              <a:t> agar </a:t>
            </a:r>
            <a:r>
              <a:rPr lang="en-US" sz="2800" dirty="0" err="1" smtClean="0"/>
              <a:t>dapat</a:t>
            </a:r>
            <a:r>
              <a:rPr lang="en-US" sz="2800" dirty="0" smtClean="0"/>
              <a:t> </a:t>
            </a:r>
            <a:r>
              <a:rPr lang="en-US" sz="2800" dirty="0" err="1" smtClean="0"/>
              <a:t>berkomunikasi</a:t>
            </a:r>
            <a:r>
              <a:rPr lang="en-US" sz="2800" dirty="0" smtClean="0"/>
              <a:t> </a:t>
            </a:r>
            <a:r>
              <a:rPr lang="en-US" sz="2800" dirty="0" err="1" smtClean="0"/>
              <a:t>dengan</a:t>
            </a:r>
            <a:r>
              <a:rPr lang="en-US" sz="2800" dirty="0" smtClean="0"/>
              <a:t> </a:t>
            </a:r>
            <a:r>
              <a:rPr lang="en-US" sz="2800" dirty="0" err="1" smtClean="0"/>
              <a:t>komputer</a:t>
            </a:r>
            <a:r>
              <a:rPr lang="en-US" sz="2800" dirty="0" smtClean="0"/>
              <a:t> </a:t>
            </a:r>
            <a:r>
              <a:rPr lang="en-US" sz="2800" dirty="0" err="1" smtClean="0"/>
              <a:t>lainnya</a:t>
            </a:r>
            <a:r>
              <a:rPr lang="en-US" sz="2800" dirty="0" smtClean="0"/>
              <a:t> </a:t>
            </a:r>
            <a:r>
              <a:rPr lang="en-US" sz="2800" dirty="0" err="1" smtClean="0"/>
              <a:t>dalam</a:t>
            </a:r>
            <a:r>
              <a:rPr lang="en-US" sz="2800" dirty="0" smtClean="0"/>
              <a:t> </a:t>
            </a:r>
            <a:r>
              <a:rPr lang="en-US" sz="2800" dirty="0" err="1" smtClean="0"/>
              <a:t>sebuah</a:t>
            </a:r>
            <a:r>
              <a:rPr lang="en-US" sz="2800" dirty="0" smtClean="0"/>
              <a:t> intranet.</a:t>
            </a:r>
          </a:p>
          <a:p>
            <a:r>
              <a:rPr lang="en-US" sz="2800" i="1" dirty="0" smtClean="0"/>
              <a:t>Global Address</a:t>
            </a:r>
            <a:r>
              <a:rPr lang="en-US" sz="2800" dirty="0" smtClean="0"/>
              <a:t>, </a:t>
            </a:r>
            <a:r>
              <a:rPr lang="en-US" sz="2800" dirty="0" err="1" smtClean="0"/>
              <a:t>merupakan</a:t>
            </a:r>
            <a:r>
              <a:rPr lang="en-US" sz="2800" dirty="0" smtClean="0"/>
              <a:t> </a:t>
            </a:r>
            <a:r>
              <a:rPr lang="en-US" sz="2800" dirty="0" err="1" smtClean="0"/>
              <a:t>sebuah</a:t>
            </a:r>
            <a:r>
              <a:rPr lang="en-US" sz="2800" dirty="0" smtClean="0"/>
              <a:t> </a:t>
            </a:r>
            <a:r>
              <a:rPr lang="en-US" sz="2800" dirty="0" err="1" smtClean="0"/>
              <a:t>jenis</a:t>
            </a:r>
            <a:r>
              <a:rPr lang="en-US" sz="2800" dirty="0" smtClean="0"/>
              <a:t> </a:t>
            </a:r>
            <a:r>
              <a:rPr lang="en-US" sz="2800" dirty="0" err="1" smtClean="0"/>
              <a:t>alamat</a:t>
            </a:r>
            <a:r>
              <a:rPr lang="en-US" sz="2800" dirty="0" smtClean="0"/>
              <a:t> yang </a:t>
            </a:r>
            <a:r>
              <a:rPr lang="en-US" sz="2800" dirty="0" err="1" smtClean="0"/>
              <a:t>mengizinkan</a:t>
            </a:r>
            <a:r>
              <a:rPr lang="en-US" sz="2800" dirty="0" smtClean="0"/>
              <a:t> </a:t>
            </a:r>
            <a:r>
              <a:rPr lang="en-US" sz="2800" dirty="0" err="1" smtClean="0"/>
              <a:t>sebuah</a:t>
            </a:r>
            <a:r>
              <a:rPr lang="en-US" sz="2800" dirty="0" smtClean="0"/>
              <a:t> </a:t>
            </a:r>
            <a:r>
              <a:rPr lang="en-US" sz="2800" dirty="0" err="1" smtClean="0"/>
              <a:t>komputer</a:t>
            </a:r>
            <a:r>
              <a:rPr lang="en-US" sz="2800" dirty="0" smtClean="0"/>
              <a:t> agar </a:t>
            </a:r>
            <a:r>
              <a:rPr lang="en-US" sz="2800" dirty="0" err="1" smtClean="0"/>
              <a:t>dapat</a:t>
            </a:r>
            <a:r>
              <a:rPr lang="en-US" sz="2800" dirty="0" smtClean="0"/>
              <a:t> </a:t>
            </a:r>
            <a:r>
              <a:rPr lang="en-US" sz="2800" dirty="0" err="1" smtClean="0"/>
              <a:t>berkomunikasi</a:t>
            </a:r>
            <a:r>
              <a:rPr lang="en-US" sz="2800" dirty="0" smtClean="0"/>
              <a:t> </a:t>
            </a:r>
            <a:r>
              <a:rPr lang="en-US" sz="2800" dirty="0" err="1" smtClean="0"/>
              <a:t>dengan</a:t>
            </a:r>
            <a:r>
              <a:rPr lang="en-US" sz="2800" dirty="0" smtClean="0"/>
              <a:t> </a:t>
            </a:r>
            <a:r>
              <a:rPr lang="en-US" sz="2800" dirty="0" err="1" smtClean="0"/>
              <a:t>komputer</a:t>
            </a:r>
            <a:r>
              <a:rPr lang="en-US" sz="2800" dirty="0" smtClean="0"/>
              <a:t> </a:t>
            </a:r>
            <a:r>
              <a:rPr lang="en-US" sz="2800" dirty="0" err="1" smtClean="0"/>
              <a:t>lainnya</a:t>
            </a:r>
            <a:r>
              <a:rPr lang="en-US" sz="2800" dirty="0" smtClean="0"/>
              <a:t> </a:t>
            </a:r>
            <a:r>
              <a:rPr lang="en-US" sz="2800" dirty="0" err="1" smtClean="0"/>
              <a:t>dalam</a:t>
            </a:r>
            <a:r>
              <a:rPr lang="en-US" sz="2800" dirty="0" smtClean="0"/>
              <a:t> Internet </a:t>
            </a:r>
            <a:r>
              <a:rPr lang="en-US" sz="2800" dirty="0" err="1" smtClean="0"/>
              <a:t>berbasis</a:t>
            </a:r>
            <a:r>
              <a:rPr lang="en-US" sz="2800" dirty="0" smtClean="0"/>
              <a:t> IPv6.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Jenis-jenis</a:t>
            </a:r>
            <a:r>
              <a:rPr lang="en-US" dirty="0" smtClean="0"/>
              <a:t> </a:t>
            </a:r>
            <a:r>
              <a:rPr lang="en-US" dirty="0" err="1" smtClean="0"/>
              <a:t>Unicast</a:t>
            </a:r>
            <a:r>
              <a:rPr lang="en-US" dirty="0" smtClean="0"/>
              <a:t>(1)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754563"/>
          </a:xfrm>
        </p:spPr>
        <p:txBody>
          <a:bodyPr/>
          <a:lstStyle/>
          <a:p>
            <a:r>
              <a:rPr lang="en-US" b="1" dirty="0" err="1" smtClean="0"/>
              <a:t>Unicast</a:t>
            </a:r>
            <a:r>
              <a:rPr lang="en-US" b="1" dirty="0" smtClean="0"/>
              <a:t> global addresses</a:t>
            </a:r>
          </a:p>
          <a:p>
            <a:pPr>
              <a:buNone/>
            </a:pPr>
            <a:r>
              <a:rPr lang="en-US" b="1" dirty="0" smtClean="0"/>
              <a:t>	</a:t>
            </a:r>
            <a:r>
              <a:rPr lang="en-US" dirty="0" err="1" smtClean="0"/>
              <a:t>Alamat</a:t>
            </a:r>
            <a:r>
              <a:rPr lang="en-US" dirty="0" smtClean="0"/>
              <a:t> </a:t>
            </a:r>
            <a:r>
              <a:rPr lang="en-US" i="1" dirty="0" err="1" smtClean="0"/>
              <a:t>unicast</a:t>
            </a:r>
            <a:r>
              <a:rPr lang="en-US" i="1" dirty="0" smtClean="0"/>
              <a:t> global</a:t>
            </a:r>
            <a:r>
              <a:rPr lang="en-US" dirty="0" smtClean="0"/>
              <a:t> IPv6 </a:t>
            </a:r>
            <a:r>
              <a:rPr lang="en-US" dirty="0" err="1" smtClean="0"/>
              <a:t>mirip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alamat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alamat</a:t>
            </a:r>
            <a:r>
              <a:rPr lang="en-US" dirty="0" smtClean="0"/>
              <a:t> IPv4.</a:t>
            </a:r>
            <a:endParaRPr lang="en-US" b="1" dirty="0" smtClean="0"/>
          </a:p>
          <a:p>
            <a:r>
              <a:rPr lang="en-US" b="1" dirty="0" err="1" smtClean="0"/>
              <a:t>Unicast</a:t>
            </a:r>
            <a:r>
              <a:rPr lang="en-US" b="1" dirty="0" smtClean="0"/>
              <a:t> site-local addresses</a:t>
            </a:r>
          </a:p>
          <a:p>
            <a:pPr>
              <a:buNone/>
            </a:pPr>
            <a:r>
              <a:rPr lang="en-US" b="1" dirty="0" smtClean="0"/>
              <a:t>	</a:t>
            </a:r>
            <a:r>
              <a:rPr lang="en-US" dirty="0" err="1" smtClean="0"/>
              <a:t>Alamat</a:t>
            </a:r>
            <a:r>
              <a:rPr lang="en-US" dirty="0" smtClean="0"/>
              <a:t> </a:t>
            </a:r>
            <a:r>
              <a:rPr lang="en-US" dirty="0" err="1" smtClean="0"/>
              <a:t>unicast</a:t>
            </a:r>
            <a:r>
              <a:rPr lang="en-US" dirty="0" smtClean="0"/>
              <a:t> site-local IPv6 </a:t>
            </a:r>
            <a:r>
              <a:rPr lang="en-US" dirty="0" err="1" smtClean="0"/>
              <a:t>mirip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alamat</a:t>
            </a:r>
            <a:r>
              <a:rPr lang="en-US" dirty="0" smtClean="0"/>
              <a:t> </a:t>
            </a:r>
            <a:r>
              <a:rPr lang="en-US" dirty="0" err="1" smtClean="0"/>
              <a:t>privat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IPv4. </a:t>
            </a:r>
            <a:r>
              <a:rPr lang="en-US" dirty="0" err="1" smtClean="0">
                <a:latin typeface="Lucida Sans" pitchFamily="34" charset="0"/>
              </a:rPr>
              <a:t>Notasi</a:t>
            </a:r>
            <a:r>
              <a:rPr lang="en-US" dirty="0" smtClean="0">
                <a:latin typeface="Lucida Sans" pitchFamily="34" charset="0"/>
              </a:rPr>
              <a:t> FEC0::/8.</a:t>
            </a:r>
            <a:endParaRPr lang="en-US" b="1" dirty="0" smtClean="0"/>
          </a:p>
          <a:p>
            <a:r>
              <a:rPr lang="en-US" b="1" dirty="0" err="1" smtClean="0"/>
              <a:t>Unicast</a:t>
            </a:r>
            <a:r>
              <a:rPr lang="en-US" b="1" dirty="0" smtClean="0"/>
              <a:t> link-local address</a:t>
            </a:r>
          </a:p>
          <a:p>
            <a:pPr>
              <a:buNone/>
            </a:pPr>
            <a:r>
              <a:rPr lang="en-US" b="1" dirty="0" smtClean="0"/>
              <a:t>	</a:t>
            </a:r>
            <a:r>
              <a:rPr lang="sv-SE" dirty="0" smtClean="0"/>
              <a:t>Alamat unicast link-local adalah alamat yang digunakan oleh </a:t>
            </a:r>
            <a:r>
              <a:rPr lang="sv-SE" i="1" dirty="0" smtClean="0"/>
              <a:t>host-host</a:t>
            </a:r>
            <a:r>
              <a:rPr lang="sv-SE" dirty="0" smtClean="0"/>
              <a:t> dalam subnet yang sama. </a:t>
            </a:r>
            <a:r>
              <a:rPr lang="en-US" dirty="0" err="1" smtClean="0">
                <a:latin typeface="Lucida Sans" pitchFamily="34" charset="0"/>
              </a:rPr>
              <a:t>Notasi</a:t>
            </a:r>
            <a:r>
              <a:rPr lang="en-US" dirty="0" smtClean="0">
                <a:latin typeface="Lucida Sans" pitchFamily="34" charset="0"/>
              </a:rPr>
              <a:t> FE80::/8</a:t>
            </a:r>
            <a:endParaRPr lang="en-US" b="1" dirty="0" smtClean="0"/>
          </a:p>
          <a:p>
            <a:endParaRPr lang="en-US" b="1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Jenis-jenis</a:t>
            </a:r>
            <a:r>
              <a:rPr lang="en-US" dirty="0" smtClean="0"/>
              <a:t> </a:t>
            </a:r>
            <a:r>
              <a:rPr lang="en-US" dirty="0" err="1" smtClean="0"/>
              <a:t>Unicast</a:t>
            </a:r>
            <a:r>
              <a:rPr lang="en-US" dirty="0" smtClean="0"/>
              <a:t>(2)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678363"/>
          </a:xfrm>
        </p:spPr>
        <p:txBody>
          <a:bodyPr/>
          <a:lstStyle/>
          <a:p>
            <a:r>
              <a:rPr lang="en-US" b="1" i="1" dirty="0" err="1" smtClean="0"/>
              <a:t>Unicast</a:t>
            </a:r>
            <a:r>
              <a:rPr lang="en-US" b="1" i="1" dirty="0" smtClean="0"/>
              <a:t> unspecified address</a:t>
            </a:r>
          </a:p>
          <a:p>
            <a:pPr>
              <a:buNone/>
            </a:pPr>
            <a:r>
              <a:rPr lang="en-US" b="1" i="1" dirty="0" smtClean="0"/>
              <a:t>	</a:t>
            </a:r>
            <a:r>
              <a:rPr lang="en-US" dirty="0" smtClean="0"/>
              <a:t>0:0:0:0:0:0:0:0 . </a:t>
            </a:r>
            <a:r>
              <a:rPr lang="en-US" dirty="0" err="1" smtClean="0">
                <a:latin typeface="Lucida Sans" pitchFamily="34" charset="0"/>
              </a:rPr>
              <a:t>Notasi</a:t>
            </a:r>
            <a:r>
              <a:rPr lang="en-US" dirty="0" smtClean="0">
                <a:latin typeface="Lucida Sans" pitchFamily="34" charset="0"/>
              </a:rPr>
              <a:t> ::/128</a:t>
            </a:r>
            <a:endParaRPr lang="en-US" b="1" dirty="0" smtClean="0"/>
          </a:p>
          <a:p>
            <a:r>
              <a:rPr lang="en-US" b="1" i="1" dirty="0" err="1" smtClean="0"/>
              <a:t>Unicast</a:t>
            </a:r>
            <a:r>
              <a:rPr lang="en-US" b="1" i="1" dirty="0" smtClean="0"/>
              <a:t> Loopback Address</a:t>
            </a:r>
          </a:p>
          <a:p>
            <a:pPr>
              <a:buNone/>
            </a:pPr>
            <a:r>
              <a:rPr lang="en-US" b="1" i="1" dirty="0" smtClean="0"/>
              <a:t>	</a:t>
            </a:r>
            <a:r>
              <a:rPr lang="en-US" dirty="0" smtClean="0"/>
              <a:t>0:0:0:0:0:0:0:1, </a:t>
            </a:r>
            <a:r>
              <a:rPr lang="en-US" dirty="0" err="1" smtClean="0"/>
              <a:t>atau</a:t>
            </a:r>
            <a:r>
              <a:rPr lang="en-US" dirty="0" smtClean="0"/>
              <a:t> ::1 . </a:t>
            </a:r>
            <a:r>
              <a:rPr lang="en-US" dirty="0" err="1" smtClean="0">
                <a:latin typeface="Lucida Sans" pitchFamily="34" charset="0"/>
              </a:rPr>
              <a:t>Notasi</a:t>
            </a:r>
            <a:r>
              <a:rPr lang="en-US" dirty="0" smtClean="0">
                <a:latin typeface="Lucida Sans" pitchFamily="34" charset="0"/>
              </a:rPr>
              <a:t> ::1/128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 err="1" smtClean="0"/>
              <a:t>Jenis-jenis</a:t>
            </a:r>
            <a:r>
              <a:rPr lang="en-US" dirty="0" smtClean="0"/>
              <a:t> </a:t>
            </a:r>
            <a:r>
              <a:rPr lang="en-US" dirty="0" err="1" smtClean="0"/>
              <a:t>Unicast</a:t>
            </a:r>
            <a:r>
              <a:rPr lang="en-US" dirty="0" smtClean="0"/>
              <a:t>(3)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/>
          <a:lstStyle/>
          <a:p>
            <a:r>
              <a:rPr lang="en-US" sz="3000" b="1" dirty="0" err="1" smtClean="0"/>
              <a:t>Unicast</a:t>
            </a:r>
            <a:r>
              <a:rPr lang="en-US" sz="3000" b="1" dirty="0" smtClean="0"/>
              <a:t> 6to4 Address</a:t>
            </a:r>
          </a:p>
          <a:p>
            <a:pPr>
              <a:buNone/>
            </a:pPr>
            <a:r>
              <a:rPr lang="en-US" sz="3000" b="1" dirty="0" smtClean="0"/>
              <a:t>	</a:t>
            </a:r>
            <a:r>
              <a:rPr lang="en-US" sz="3000" b="1" dirty="0" err="1" smtClean="0"/>
              <a:t>A</a:t>
            </a:r>
            <a:r>
              <a:rPr lang="en-US" sz="3000" dirty="0" err="1" smtClean="0"/>
              <a:t>lamat</a:t>
            </a:r>
            <a:r>
              <a:rPr lang="en-US" sz="3000" dirty="0" smtClean="0"/>
              <a:t> yang </a:t>
            </a:r>
            <a:r>
              <a:rPr lang="en-US" sz="3000" dirty="0" err="1" smtClean="0"/>
              <a:t>digunakan</a:t>
            </a:r>
            <a:r>
              <a:rPr lang="en-US" sz="3000" dirty="0" smtClean="0"/>
              <a:t> </a:t>
            </a:r>
            <a:r>
              <a:rPr lang="en-US" sz="3000" dirty="0" err="1" smtClean="0"/>
              <a:t>oleh</a:t>
            </a:r>
            <a:r>
              <a:rPr lang="en-US" sz="3000" dirty="0" smtClean="0"/>
              <a:t> </a:t>
            </a:r>
            <a:r>
              <a:rPr lang="en-US" sz="3000" dirty="0" err="1" smtClean="0"/>
              <a:t>dua</a:t>
            </a:r>
            <a:r>
              <a:rPr lang="en-US" sz="3000" dirty="0" smtClean="0"/>
              <a:t> </a:t>
            </a:r>
            <a:r>
              <a:rPr lang="en-US" sz="3000" i="1" dirty="0" smtClean="0"/>
              <a:t>host</a:t>
            </a:r>
            <a:r>
              <a:rPr lang="en-US" sz="3000" dirty="0" smtClean="0"/>
              <a:t> IPv4 </a:t>
            </a:r>
            <a:r>
              <a:rPr lang="en-US" sz="3000" dirty="0" err="1" smtClean="0"/>
              <a:t>dan</a:t>
            </a:r>
            <a:r>
              <a:rPr lang="en-US" sz="3000" dirty="0" smtClean="0"/>
              <a:t> IPv6 </a:t>
            </a:r>
            <a:r>
              <a:rPr lang="en-US" sz="3000" dirty="0" err="1" smtClean="0"/>
              <a:t>dalam</a:t>
            </a:r>
            <a:r>
              <a:rPr lang="en-US" sz="3000" dirty="0" smtClean="0"/>
              <a:t> Internet IPv4 agar </a:t>
            </a:r>
            <a:r>
              <a:rPr lang="en-US" sz="3000" dirty="0" err="1" smtClean="0"/>
              <a:t>dapat</a:t>
            </a:r>
            <a:r>
              <a:rPr lang="en-US" sz="3000" dirty="0" smtClean="0"/>
              <a:t> </a:t>
            </a:r>
            <a:r>
              <a:rPr lang="en-US" sz="3000" dirty="0" err="1" smtClean="0"/>
              <a:t>saling</a:t>
            </a:r>
            <a:r>
              <a:rPr lang="en-US" sz="3000" dirty="0" smtClean="0"/>
              <a:t> </a:t>
            </a:r>
            <a:r>
              <a:rPr lang="en-US" sz="3000" dirty="0" err="1" smtClean="0"/>
              <a:t>berkomunikasi</a:t>
            </a:r>
            <a:r>
              <a:rPr lang="en-US" sz="3000" dirty="0" smtClean="0"/>
              <a:t>. IP v6 2002::/16, IPv4 157.60.91.123 =&gt; 2002:WWXX:YYZZ::/48 =&gt; 2002:9D3C:5B7B::/48.</a:t>
            </a:r>
          </a:p>
          <a:p>
            <a:r>
              <a:rPr lang="en-US" sz="3000" b="1" dirty="0" err="1" smtClean="0"/>
              <a:t>Unicast</a:t>
            </a:r>
            <a:r>
              <a:rPr lang="en-US" sz="3000" b="1" dirty="0" smtClean="0"/>
              <a:t> ISATAP Address</a:t>
            </a:r>
          </a:p>
          <a:p>
            <a:pPr>
              <a:buNone/>
            </a:pPr>
            <a:r>
              <a:rPr lang="en-US" sz="3000" b="1" dirty="0" smtClean="0"/>
              <a:t>	</a:t>
            </a:r>
            <a:r>
              <a:rPr lang="en-US" sz="3000" dirty="0" err="1" smtClean="0"/>
              <a:t>Unicast</a:t>
            </a:r>
            <a:r>
              <a:rPr lang="en-US" sz="3000" dirty="0" smtClean="0"/>
              <a:t> ISATAP </a:t>
            </a:r>
            <a:r>
              <a:rPr lang="en-US" sz="3000" dirty="0" err="1" smtClean="0"/>
              <a:t>adalah</a:t>
            </a:r>
            <a:r>
              <a:rPr lang="en-US" sz="3000" dirty="0" smtClean="0"/>
              <a:t> </a:t>
            </a:r>
            <a:r>
              <a:rPr lang="en-US" sz="3000" dirty="0" err="1" smtClean="0"/>
              <a:t>sebuah</a:t>
            </a:r>
            <a:r>
              <a:rPr lang="en-US" sz="3000" dirty="0" smtClean="0"/>
              <a:t> </a:t>
            </a:r>
            <a:r>
              <a:rPr lang="en-US" sz="3000" dirty="0" err="1" smtClean="0"/>
              <a:t>alamat</a:t>
            </a:r>
            <a:r>
              <a:rPr lang="en-US" sz="3000" dirty="0" smtClean="0"/>
              <a:t> yang </a:t>
            </a:r>
            <a:r>
              <a:rPr lang="en-US" sz="3000" dirty="0" err="1" smtClean="0"/>
              <a:t>digunakan</a:t>
            </a:r>
            <a:r>
              <a:rPr lang="en-US" sz="3000" dirty="0" smtClean="0"/>
              <a:t> </a:t>
            </a:r>
            <a:r>
              <a:rPr lang="en-US" sz="3000" dirty="0" err="1" smtClean="0"/>
              <a:t>oleh</a:t>
            </a:r>
            <a:r>
              <a:rPr lang="en-US" sz="3000" dirty="0" smtClean="0"/>
              <a:t> </a:t>
            </a:r>
            <a:r>
              <a:rPr lang="en-US" sz="3000" dirty="0" err="1" smtClean="0"/>
              <a:t>dua</a:t>
            </a:r>
            <a:r>
              <a:rPr lang="en-US" sz="3000" dirty="0" smtClean="0"/>
              <a:t> </a:t>
            </a:r>
            <a:r>
              <a:rPr lang="en-US" sz="3000" i="1" dirty="0" smtClean="0"/>
              <a:t>host</a:t>
            </a:r>
            <a:r>
              <a:rPr lang="en-US" sz="3000" dirty="0" smtClean="0"/>
              <a:t> IPv4 </a:t>
            </a:r>
            <a:r>
              <a:rPr lang="en-US" sz="3000" dirty="0" err="1" smtClean="0"/>
              <a:t>dan</a:t>
            </a:r>
            <a:r>
              <a:rPr lang="en-US" sz="3000" dirty="0" smtClean="0"/>
              <a:t> IPv6 </a:t>
            </a:r>
            <a:r>
              <a:rPr lang="en-US" sz="3000" dirty="0" err="1" smtClean="0"/>
              <a:t>dalam</a:t>
            </a:r>
            <a:r>
              <a:rPr lang="en-US" sz="3000" dirty="0" smtClean="0"/>
              <a:t> </a:t>
            </a:r>
            <a:r>
              <a:rPr lang="en-US" sz="3000" dirty="0" err="1" smtClean="0"/>
              <a:t>sebuah</a:t>
            </a:r>
            <a:r>
              <a:rPr lang="en-US" sz="3000" dirty="0" smtClean="0"/>
              <a:t> Intranet IPv4 agar </a:t>
            </a:r>
            <a:r>
              <a:rPr lang="en-US" sz="3000" dirty="0" err="1" smtClean="0"/>
              <a:t>dapat</a:t>
            </a:r>
            <a:r>
              <a:rPr lang="en-US" sz="3000" dirty="0" smtClean="0"/>
              <a:t> </a:t>
            </a:r>
            <a:r>
              <a:rPr lang="en-US" sz="3000" dirty="0" err="1" smtClean="0"/>
              <a:t>saling</a:t>
            </a:r>
            <a:r>
              <a:rPr lang="en-US" sz="3000" dirty="0" smtClean="0"/>
              <a:t> </a:t>
            </a:r>
            <a:r>
              <a:rPr lang="en-US" sz="3000" dirty="0" err="1" smtClean="0"/>
              <a:t>berkomunikasi</a:t>
            </a:r>
            <a:r>
              <a:rPr lang="en-US" sz="3000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Special Addresses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105400"/>
          </a:xfrm>
        </p:spPr>
        <p:txBody>
          <a:bodyPr/>
          <a:lstStyle/>
          <a:p>
            <a:r>
              <a:rPr lang="en-US" dirty="0" smtClean="0"/>
              <a:t>Unspecified address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Sering</a:t>
            </a:r>
            <a:r>
              <a:rPr lang="en-US" dirty="0" smtClean="0"/>
              <a:t> </a:t>
            </a:r>
            <a:r>
              <a:rPr lang="en-US" dirty="0" err="1" smtClean="0"/>
              <a:t>disebut</a:t>
            </a:r>
            <a:r>
              <a:rPr lang="en-US" dirty="0" smtClean="0"/>
              <a:t> all-zeros-address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memang</a:t>
            </a:r>
            <a:r>
              <a:rPr lang="en-US" dirty="0" smtClean="0"/>
              <a:t> </a:t>
            </a:r>
            <a:r>
              <a:rPr lang="en-US" dirty="0" err="1" smtClean="0"/>
              <a:t>bernilai</a:t>
            </a:r>
            <a:r>
              <a:rPr lang="en-US" dirty="0" smtClean="0"/>
              <a:t> 0:0:0:0:0:0:0:0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dituliskan</a:t>
            </a:r>
            <a:r>
              <a:rPr lang="en-US" dirty="0" smtClean="0"/>
              <a:t> :: . </a:t>
            </a:r>
            <a:r>
              <a:rPr lang="en-US" dirty="0" err="1" smtClean="0"/>
              <a:t>Alamat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sama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0.0.0.0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alamat</a:t>
            </a:r>
            <a:r>
              <a:rPr lang="en-US" dirty="0" smtClean="0"/>
              <a:t> IPv4.</a:t>
            </a:r>
          </a:p>
          <a:p>
            <a:r>
              <a:rPr lang="en-US" dirty="0" err="1" smtClean="0"/>
              <a:t>Alamat</a:t>
            </a:r>
            <a:r>
              <a:rPr lang="en-US" dirty="0" smtClean="0"/>
              <a:t> loopback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Alamat</a:t>
            </a:r>
            <a:r>
              <a:rPr lang="en-US" dirty="0" smtClean="0"/>
              <a:t> loopback </a:t>
            </a:r>
            <a:r>
              <a:rPr lang="en-US" dirty="0" err="1" smtClean="0"/>
              <a:t>pada</a:t>
            </a:r>
            <a:r>
              <a:rPr lang="en-US" dirty="0" smtClean="0"/>
              <a:t> IPv4 </a:t>
            </a:r>
            <a:r>
              <a:rPr lang="en-US" dirty="0" err="1" smtClean="0"/>
              <a:t>adalah</a:t>
            </a:r>
            <a:r>
              <a:rPr lang="en-US" dirty="0" smtClean="0"/>
              <a:t> 127.0.0.1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IPv6 </a:t>
            </a:r>
            <a:r>
              <a:rPr lang="en-US" dirty="0" err="1" smtClean="0"/>
              <a:t>dalah</a:t>
            </a:r>
            <a:r>
              <a:rPr lang="en-US" dirty="0" smtClean="0"/>
              <a:t> 0:0:0:0:0:0:0:1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diringkas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::1.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Keunggulan</a:t>
            </a:r>
            <a:r>
              <a:rPr lang="en-US" dirty="0" smtClean="0"/>
              <a:t> IP V6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err="1" smtClean="0"/>
              <a:t>Jumlah</a:t>
            </a:r>
            <a:r>
              <a:rPr lang="en-US" b="1" dirty="0" smtClean="0"/>
              <a:t> </a:t>
            </a:r>
            <a:r>
              <a:rPr lang="en-US" b="1" dirty="0" err="1" smtClean="0"/>
              <a:t>Alamat</a:t>
            </a:r>
            <a:r>
              <a:rPr lang="en-US" b="1" dirty="0" smtClean="0"/>
              <a:t> yang </a:t>
            </a:r>
            <a:r>
              <a:rPr lang="en-US" b="1" dirty="0" err="1" smtClean="0"/>
              <a:t>Lebih</a:t>
            </a:r>
            <a:r>
              <a:rPr lang="en-US" b="1" dirty="0" smtClean="0"/>
              <a:t> </a:t>
            </a:r>
            <a:r>
              <a:rPr lang="en-US" b="1" dirty="0" err="1" smtClean="0"/>
              <a:t>Besar</a:t>
            </a:r>
            <a:r>
              <a:rPr lang="en-US" b="1" dirty="0" smtClean="0"/>
              <a:t>.</a:t>
            </a:r>
          </a:p>
          <a:p>
            <a:r>
              <a:rPr lang="en-US" b="1" dirty="0" err="1" smtClean="0"/>
              <a:t>Konektivitas</a:t>
            </a:r>
            <a:r>
              <a:rPr lang="en-US" b="1" dirty="0" smtClean="0"/>
              <a:t> End-to-End.</a:t>
            </a:r>
          </a:p>
          <a:p>
            <a:r>
              <a:rPr lang="en-US" b="1" dirty="0" smtClean="0"/>
              <a:t>Routing yang </a:t>
            </a:r>
            <a:r>
              <a:rPr lang="en-US" b="1" dirty="0" err="1" smtClean="0"/>
              <a:t>Efisien</a:t>
            </a:r>
            <a:r>
              <a:rPr lang="en-US" b="1" dirty="0" smtClean="0"/>
              <a:t>.</a:t>
            </a:r>
          </a:p>
          <a:p>
            <a:r>
              <a:rPr lang="en-US" b="1" dirty="0" smtClean="0"/>
              <a:t>Auto-configuration.</a:t>
            </a:r>
          </a:p>
          <a:p>
            <a:r>
              <a:rPr lang="en-US" b="1" dirty="0" err="1" smtClean="0"/>
              <a:t>Keamanan</a:t>
            </a:r>
            <a:r>
              <a:rPr lang="en-US" b="1" dirty="0" smtClean="0"/>
              <a:t>.</a:t>
            </a:r>
          </a:p>
          <a:p>
            <a:r>
              <a:rPr lang="en-US" b="1" dirty="0" err="1" smtClean="0"/>
              <a:t>Mobilitas</a:t>
            </a:r>
            <a:r>
              <a:rPr lang="en-US" b="1" dirty="0" smtClean="0"/>
              <a:t> </a:t>
            </a:r>
            <a:r>
              <a:rPr lang="en-US" b="1" dirty="0" err="1" smtClean="0"/>
              <a:t>dan</a:t>
            </a:r>
            <a:r>
              <a:rPr lang="en-US" b="1" dirty="0" smtClean="0"/>
              <a:t> multicasting </a:t>
            </a:r>
            <a:r>
              <a:rPr lang="en-US" b="1" dirty="0" err="1" smtClean="0"/>
              <a:t>terhadap</a:t>
            </a:r>
            <a:r>
              <a:rPr lang="en-US" b="1" dirty="0" smtClean="0"/>
              <a:t> </a:t>
            </a:r>
            <a:r>
              <a:rPr lang="en-US" b="1" dirty="0" err="1" smtClean="0"/>
              <a:t>perangkat</a:t>
            </a:r>
            <a:r>
              <a:rPr lang="en-US" b="1" dirty="0" smtClean="0"/>
              <a:t> </a:t>
            </a:r>
            <a:r>
              <a:rPr lang="en-US" b="1" dirty="0" err="1" smtClean="0"/>
              <a:t>tambahan</a:t>
            </a:r>
            <a:r>
              <a:rPr lang="en-US" b="1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" name="Table 14"/>
          <p:cNvGraphicFramePr>
            <a:graphicFrameLocks noGrp="1"/>
          </p:cNvGraphicFramePr>
          <p:nvPr/>
        </p:nvGraphicFramePr>
        <p:xfrm>
          <a:off x="2057400" y="1447800"/>
          <a:ext cx="6781808" cy="4800608"/>
        </p:xfrm>
        <a:graphic>
          <a:graphicData uri="http://schemas.openxmlformats.org/drawingml/2006/table">
            <a:tbl>
              <a:tblPr/>
              <a:tblGrid>
                <a:gridCol w="423863"/>
                <a:gridCol w="423863"/>
                <a:gridCol w="423863"/>
                <a:gridCol w="423863"/>
                <a:gridCol w="423863"/>
                <a:gridCol w="423863"/>
                <a:gridCol w="423863"/>
                <a:gridCol w="423863"/>
                <a:gridCol w="423863"/>
                <a:gridCol w="423863"/>
                <a:gridCol w="423863"/>
                <a:gridCol w="423863"/>
                <a:gridCol w="423863"/>
                <a:gridCol w="423863"/>
                <a:gridCol w="423863"/>
                <a:gridCol w="423863"/>
              </a:tblGrid>
              <a:tr h="30003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0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3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4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5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6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7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8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9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10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11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12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13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14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15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16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17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18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19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20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21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22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23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24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25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26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27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28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29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30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31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32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33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34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35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36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37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38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39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40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41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42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43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44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45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46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47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48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49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50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51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52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53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54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55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56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57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58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59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60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61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62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63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64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65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66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67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68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69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70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71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72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73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74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75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76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77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78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79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80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81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82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83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84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85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86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87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88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89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90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91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92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93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94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95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96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97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98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99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100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101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102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103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104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105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106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107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108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109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110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111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112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113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114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115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116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117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118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119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120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121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122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123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124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125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126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127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0000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128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129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130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131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132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133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134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135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136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137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138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139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140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141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142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143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144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145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146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147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148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149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150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151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152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153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154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155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156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157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158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159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160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161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162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163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164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165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166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167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168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169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170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171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172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173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174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175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176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177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178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179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180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181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182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183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184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185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186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187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188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189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190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191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192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193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194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195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196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197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198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199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200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201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202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203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204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205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206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207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208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209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210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211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212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213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214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215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216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217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218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219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220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221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222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223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224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225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226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227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228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229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230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231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232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233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234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235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236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237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238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239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0000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240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241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242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243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244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245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246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247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248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249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250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251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252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253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254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255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0000"/>
                    </a:solidFill>
                  </a:tcPr>
                </a:tc>
              </a:tr>
            </a:tbl>
          </a:graphicData>
        </a:graphic>
      </p:graphicFrame>
      <p:sp>
        <p:nvSpPr>
          <p:cNvPr id="537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en-US" sz="3600" dirty="0" smtClean="0"/>
              <a:t>IPv6 – Why We Need More Address Space</a:t>
            </a:r>
            <a:endParaRPr lang="en-CA" sz="3600" dirty="0"/>
          </a:p>
        </p:txBody>
      </p:sp>
      <p:sp>
        <p:nvSpPr>
          <p:cNvPr id="11" name="TextBox 10"/>
          <p:cNvSpPr txBox="1"/>
          <p:nvPr/>
        </p:nvSpPr>
        <p:spPr>
          <a:xfrm>
            <a:off x="3505200" y="838200"/>
            <a:ext cx="3886200" cy="461963"/>
          </a:xfrm>
          <a:prstGeom prst="rect">
            <a:avLst/>
          </a:prstGeom>
          <a:solidFill>
            <a:srgbClr val="800000"/>
          </a:solidFill>
          <a:ln w="25400">
            <a:solidFill>
              <a:srgbClr val="FF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en-US" dirty="0"/>
              <a:t>IPv4 Address Allocation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04800" y="4953000"/>
            <a:ext cx="1295400" cy="338138"/>
          </a:xfrm>
          <a:prstGeom prst="rect">
            <a:avLst/>
          </a:prstGeom>
          <a:solidFill>
            <a:srgbClr val="800000"/>
          </a:solidFill>
          <a:ln w="25400"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en-US" sz="1600" dirty="0">
                <a:solidFill>
                  <a:schemeClr val="bg1"/>
                </a:solidFill>
              </a:rPr>
              <a:t>Unavailable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04800" y="4495800"/>
            <a:ext cx="1295400" cy="338138"/>
          </a:xfrm>
          <a:prstGeom prst="rect">
            <a:avLst/>
          </a:prstGeom>
          <a:solidFill>
            <a:srgbClr val="FF9900"/>
          </a:solidFill>
          <a:ln w="25400"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en-US" sz="1600" dirty="0">
                <a:solidFill>
                  <a:schemeClr val="tx1"/>
                </a:solidFill>
              </a:rPr>
              <a:t>Allocated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04800" y="5410200"/>
            <a:ext cx="1295400" cy="338138"/>
          </a:xfrm>
          <a:prstGeom prst="rect">
            <a:avLst/>
          </a:prstGeom>
          <a:solidFill>
            <a:srgbClr val="777777"/>
          </a:solidFill>
          <a:ln w="25400"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en-US" sz="1600" dirty="0">
                <a:solidFill>
                  <a:schemeClr val="bg1"/>
                </a:solidFill>
              </a:rPr>
              <a:t>Available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28600" y="5867400"/>
            <a:ext cx="1524000" cy="584200"/>
          </a:xfrm>
          <a:prstGeom prst="rect">
            <a:avLst/>
          </a:prstGeom>
          <a:solidFill>
            <a:srgbClr val="002060"/>
          </a:solidFill>
          <a:ln w="25400">
            <a:solidFill>
              <a:srgbClr val="0070C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en-US" sz="1600" dirty="0"/>
              <a:t>     16,777,216 addresses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304800" y="1817688"/>
            <a:ext cx="1219200" cy="460375"/>
          </a:xfrm>
          <a:prstGeom prst="rect">
            <a:avLst/>
          </a:prstGeom>
          <a:solidFill>
            <a:srgbClr val="800000"/>
          </a:solidFill>
          <a:ln w="25400">
            <a:solidFill>
              <a:srgbClr val="FF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 anchorCtr="1">
            <a:spAutoFit/>
          </a:bodyPr>
          <a:lstStyle/>
          <a:p>
            <a:pPr>
              <a:defRPr/>
            </a:pPr>
            <a:r>
              <a:rPr lang="en-US" dirty="0"/>
              <a:t>1993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Kekurangan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err="1" smtClean="0"/>
              <a:t>Mahal</a:t>
            </a:r>
            <a:r>
              <a:rPr lang="en-US" b="1" dirty="0" smtClean="0"/>
              <a:t>.</a:t>
            </a:r>
          </a:p>
          <a:p>
            <a:r>
              <a:rPr lang="en-US" b="1" dirty="0" err="1" smtClean="0"/>
              <a:t>Jumlah</a:t>
            </a:r>
            <a:r>
              <a:rPr lang="en-US" b="1" dirty="0" smtClean="0"/>
              <a:t> </a:t>
            </a:r>
            <a:r>
              <a:rPr lang="en-US" b="1" dirty="0" err="1" smtClean="0"/>
              <a:t>pemakai</a:t>
            </a:r>
            <a:r>
              <a:rPr lang="en-US" b="1" dirty="0" smtClean="0"/>
              <a:t> </a:t>
            </a:r>
            <a:r>
              <a:rPr lang="en-US" b="1" dirty="0" err="1" smtClean="0"/>
              <a:t>masih</a:t>
            </a:r>
            <a:r>
              <a:rPr lang="en-US" b="1" dirty="0" smtClean="0"/>
              <a:t> </a:t>
            </a:r>
            <a:r>
              <a:rPr lang="en-US" b="1" dirty="0" err="1" smtClean="0"/>
              <a:t>sedikit</a:t>
            </a:r>
            <a:r>
              <a:rPr lang="en-US" b="1" dirty="0" smtClean="0"/>
              <a:t>.</a:t>
            </a:r>
          </a:p>
          <a:p>
            <a:r>
              <a:rPr lang="en-US" b="1" dirty="0" err="1" smtClean="0"/>
              <a:t>Sulit</a:t>
            </a:r>
            <a:r>
              <a:rPr lang="en-US" b="1" dirty="0" smtClean="0"/>
              <a:t> </a:t>
            </a:r>
            <a:r>
              <a:rPr lang="en-US" b="1" dirty="0" err="1" smtClean="0"/>
              <a:t>dalam</a:t>
            </a:r>
            <a:r>
              <a:rPr lang="en-US" b="1" dirty="0" smtClean="0"/>
              <a:t> </a:t>
            </a:r>
            <a:r>
              <a:rPr lang="en-US" b="1" dirty="0" err="1" smtClean="0"/>
              <a:t>hal</a:t>
            </a:r>
            <a:r>
              <a:rPr lang="en-US" b="1" dirty="0" smtClean="0"/>
              <a:t> </a:t>
            </a:r>
            <a:r>
              <a:rPr lang="en-US" b="1" dirty="0" err="1" smtClean="0"/>
              <a:t>implementasi</a:t>
            </a:r>
            <a:r>
              <a:rPr lang="en-US" b="1" dirty="0" smtClean="0"/>
              <a:t>.</a:t>
            </a:r>
          </a:p>
          <a:p>
            <a:r>
              <a:rPr lang="en-US" b="1" dirty="0" err="1" smtClean="0"/>
              <a:t>Tidak</a:t>
            </a:r>
            <a:r>
              <a:rPr lang="en-US" b="1" dirty="0" smtClean="0"/>
              <a:t> </a:t>
            </a:r>
            <a:r>
              <a:rPr lang="en-US" b="1" dirty="0" err="1" smtClean="0"/>
              <a:t>semua</a:t>
            </a:r>
            <a:r>
              <a:rPr lang="en-US" b="1" dirty="0" smtClean="0"/>
              <a:t> support </a:t>
            </a:r>
            <a:r>
              <a:rPr lang="en-US" b="1" dirty="0" err="1" smtClean="0"/>
              <a:t>terhadap</a:t>
            </a:r>
            <a:r>
              <a:rPr lang="en-US" b="1" dirty="0" smtClean="0"/>
              <a:t> IP V6.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Instalasi</a:t>
            </a:r>
            <a:r>
              <a:rPr lang="en-US" dirty="0" smtClean="0"/>
              <a:t> IP V6 </a:t>
            </a:r>
            <a:r>
              <a:rPr lang="en-US" dirty="0" err="1" smtClean="0"/>
              <a:t>di</a:t>
            </a:r>
            <a:r>
              <a:rPr lang="en-US" dirty="0" smtClean="0"/>
              <a:t> Windows XP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Via </a:t>
            </a:r>
            <a:r>
              <a:rPr lang="en-US" dirty="0" err="1" smtClean="0"/>
              <a:t>Cmd</a:t>
            </a:r>
            <a:r>
              <a:rPr lang="en-US" dirty="0" smtClean="0"/>
              <a:t>:</a:t>
            </a:r>
          </a:p>
          <a:p>
            <a:pPr>
              <a:buNone/>
            </a:pPr>
            <a:r>
              <a:rPr lang="en-US" dirty="0" smtClean="0"/>
              <a:t>	C:\Documents and Settings\</a:t>
            </a:r>
            <a:r>
              <a:rPr lang="en-US" dirty="0" err="1" smtClean="0"/>
              <a:t>windowsxp</a:t>
            </a:r>
            <a:r>
              <a:rPr lang="en-US" dirty="0" smtClean="0"/>
              <a:t>&gt;ipv6 install</a:t>
            </a:r>
            <a:br>
              <a:rPr lang="en-US" dirty="0" smtClean="0"/>
            </a:br>
            <a:r>
              <a:rPr lang="en-US" dirty="0" smtClean="0"/>
              <a:t>Installing…</a:t>
            </a:r>
            <a:br>
              <a:rPr lang="en-US" dirty="0" smtClean="0"/>
            </a:br>
            <a:r>
              <a:rPr lang="en-US" dirty="0" smtClean="0"/>
              <a:t>Succeeded.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5897563"/>
          </a:xfrm>
        </p:spPr>
        <p:txBody>
          <a:bodyPr/>
          <a:lstStyle/>
          <a:p>
            <a:r>
              <a:rPr lang="en-US" dirty="0" smtClean="0"/>
              <a:t>Via GUI Windows</a:t>
            </a:r>
          </a:p>
          <a:p>
            <a:pPr>
              <a:buNone/>
            </a:pPr>
            <a:r>
              <a:rPr lang="en-US" dirty="0" smtClean="0"/>
              <a:t>	 Control Panel &gt; Network Connection &gt; Local Area Connection &gt; Install &gt; Protocol Microsoft TCP/IP Version 6, OK. </a:t>
            </a:r>
            <a:r>
              <a:rPr lang="en-US" dirty="0" err="1" smtClean="0"/>
              <a:t>Lalu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LAN Properties </a:t>
            </a:r>
            <a:r>
              <a:rPr lang="en-US" dirty="0" err="1" smtClean="0"/>
              <a:t>pastikan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ceklist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bagian</a:t>
            </a:r>
            <a:r>
              <a:rPr lang="en-US" dirty="0" smtClean="0"/>
              <a:t> Microsoft TCP/IP version 6.</a:t>
            </a:r>
          </a:p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pic>
        <p:nvPicPr>
          <p:cNvPr id="4" name="Picture 3" descr="ipv6-propertie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7400" y="3429000"/>
            <a:ext cx="5509846" cy="29845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Konfigurasi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334000"/>
          </a:xfrm>
        </p:spPr>
        <p:txBody>
          <a:bodyPr/>
          <a:lstStyle/>
          <a:p>
            <a:r>
              <a:rPr lang="en-US" dirty="0" smtClean="0"/>
              <a:t>C:\Documents and Settings\</a:t>
            </a:r>
            <a:r>
              <a:rPr lang="en-US" dirty="0" err="1" smtClean="0"/>
              <a:t>windowsxp</a:t>
            </a:r>
            <a:r>
              <a:rPr lang="en-US" dirty="0" smtClean="0"/>
              <a:t>&gt;ipv6 renew</a:t>
            </a:r>
          </a:p>
          <a:p>
            <a:r>
              <a:rPr lang="en-US" dirty="0" smtClean="0"/>
              <a:t>C:\Documents and Settings\</a:t>
            </a:r>
            <a:r>
              <a:rPr lang="en-US" dirty="0" err="1" smtClean="0"/>
              <a:t>windowsxp</a:t>
            </a:r>
            <a:r>
              <a:rPr lang="en-US" dirty="0" smtClean="0"/>
              <a:t>&gt;</a:t>
            </a:r>
            <a:r>
              <a:rPr lang="en-US" dirty="0" err="1" smtClean="0"/>
              <a:t>ipconfig</a:t>
            </a:r>
            <a:r>
              <a:rPr lang="en-US" dirty="0" smtClean="0"/>
              <a:t> /all</a:t>
            </a:r>
          </a:p>
          <a:p>
            <a:r>
              <a:rPr lang="en-US" dirty="0" smtClean="0"/>
              <a:t>C:\Documents and Settings\</a:t>
            </a:r>
            <a:r>
              <a:rPr lang="en-US" dirty="0" err="1" smtClean="0"/>
              <a:t>windowsxp</a:t>
            </a:r>
            <a:r>
              <a:rPr lang="en-US" dirty="0" smtClean="0"/>
              <a:t>&gt;ipv6 if </a:t>
            </a:r>
          </a:p>
          <a:p>
            <a:r>
              <a:rPr lang="en-US" dirty="0" smtClean="0"/>
              <a:t>C:\Documents and Settings\</a:t>
            </a:r>
            <a:r>
              <a:rPr lang="en-US" dirty="0" err="1" smtClean="0"/>
              <a:t>windowsxp</a:t>
            </a:r>
            <a:r>
              <a:rPr lang="en-US" dirty="0" smtClean="0"/>
              <a:t>&gt;</a:t>
            </a:r>
            <a:r>
              <a:rPr lang="en-US" dirty="0" err="1" smtClean="0"/>
              <a:t>netsh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Kesimpulan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Lucida Sans" pitchFamily="34" charset="0"/>
              </a:rPr>
              <a:t>IPv4 </a:t>
            </a:r>
            <a:r>
              <a:rPr lang="en-US" dirty="0" err="1" smtClean="0">
                <a:latin typeface="Lucida Sans" pitchFamily="34" charset="0"/>
              </a:rPr>
              <a:t>adalah</a:t>
            </a:r>
            <a:r>
              <a:rPr lang="en-US" dirty="0" smtClean="0">
                <a:latin typeface="Lucida Sans" pitchFamily="34" charset="0"/>
              </a:rPr>
              <a:t> </a:t>
            </a:r>
            <a:r>
              <a:rPr lang="en-US" dirty="0" err="1" smtClean="0">
                <a:latin typeface="Lucida Sans" pitchFamily="34" charset="0"/>
              </a:rPr>
              <a:t>protokol</a:t>
            </a:r>
            <a:r>
              <a:rPr lang="en-US" dirty="0" smtClean="0">
                <a:latin typeface="Lucida Sans" pitchFamily="34" charset="0"/>
              </a:rPr>
              <a:t> yang </a:t>
            </a:r>
            <a:r>
              <a:rPr lang="en-US" dirty="0" err="1" smtClean="0">
                <a:latin typeface="Lucida Sans" pitchFamily="34" charset="0"/>
              </a:rPr>
              <a:t>sudah</a:t>
            </a:r>
            <a:r>
              <a:rPr lang="en-US" dirty="0" smtClean="0">
                <a:latin typeface="Lucida Sans" pitchFamily="34" charset="0"/>
              </a:rPr>
              <a:t> </a:t>
            </a:r>
            <a:r>
              <a:rPr lang="en-US" dirty="0" err="1" smtClean="0">
                <a:latin typeface="Lucida Sans" pitchFamily="34" charset="0"/>
              </a:rPr>
              <a:t>sangat</a:t>
            </a:r>
            <a:r>
              <a:rPr lang="en-US" dirty="0" smtClean="0">
                <a:latin typeface="Lucida Sans" pitchFamily="34" charset="0"/>
              </a:rPr>
              <a:t> </a:t>
            </a:r>
            <a:r>
              <a:rPr lang="en-US" dirty="0" err="1" smtClean="0">
                <a:latin typeface="Lucida Sans" pitchFamily="34" charset="0"/>
              </a:rPr>
              <a:t>tua</a:t>
            </a:r>
            <a:r>
              <a:rPr lang="en-US" dirty="0" smtClean="0">
                <a:latin typeface="Lucida Sans" pitchFamily="34" charset="0"/>
              </a:rPr>
              <a:t> yang </a:t>
            </a:r>
            <a:r>
              <a:rPr lang="en-US" dirty="0" err="1" smtClean="0">
                <a:latin typeface="Lucida Sans" pitchFamily="34" charset="0"/>
              </a:rPr>
              <a:t>tidak</a:t>
            </a:r>
            <a:r>
              <a:rPr lang="en-US" dirty="0" smtClean="0">
                <a:latin typeface="Lucida Sans" pitchFamily="34" charset="0"/>
              </a:rPr>
              <a:t> </a:t>
            </a:r>
            <a:r>
              <a:rPr lang="en-US" dirty="0" err="1" smtClean="0">
                <a:latin typeface="Lucida Sans" pitchFamily="34" charset="0"/>
              </a:rPr>
              <a:t>mampu</a:t>
            </a:r>
            <a:r>
              <a:rPr lang="en-US" dirty="0" smtClean="0">
                <a:latin typeface="Lucida Sans" pitchFamily="34" charset="0"/>
              </a:rPr>
              <a:t> </a:t>
            </a:r>
            <a:r>
              <a:rPr lang="en-US" dirty="0" err="1" smtClean="0">
                <a:latin typeface="Lucida Sans" pitchFamily="34" charset="0"/>
              </a:rPr>
              <a:t>mendukung</a:t>
            </a:r>
            <a:r>
              <a:rPr lang="en-US" dirty="0" smtClean="0">
                <a:latin typeface="Lucida Sans" pitchFamily="34" charset="0"/>
              </a:rPr>
              <a:t> </a:t>
            </a:r>
            <a:r>
              <a:rPr lang="en-US" dirty="0" err="1" smtClean="0">
                <a:latin typeface="Lucida Sans" pitchFamily="34" charset="0"/>
              </a:rPr>
              <a:t>kebutuhan</a:t>
            </a:r>
            <a:r>
              <a:rPr lang="en-US" dirty="0" smtClean="0">
                <a:latin typeface="Lucida Sans" pitchFamily="34" charset="0"/>
              </a:rPr>
              <a:t> </a:t>
            </a:r>
            <a:r>
              <a:rPr lang="en-US" dirty="0" err="1" smtClean="0">
                <a:latin typeface="Lucida Sans" pitchFamily="34" charset="0"/>
              </a:rPr>
              <a:t>akan</a:t>
            </a:r>
            <a:r>
              <a:rPr lang="en-US" dirty="0" smtClean="0">
                <a:latin typeface="Lucida Sans" pitchFamily="34" charset="0"/>
              </a:rPr>
              <a:t> </a:t>
            </a:r>
            <a:r>
              <a:rPr lang="en-US" dirty="0" err="1" smtClean="0">
                <a:latin typeface="Lucida Sans" pitchFamily="34" charset="0"/>
              </a:rPr>
              <a:t>komunikasi</a:t>
            </a:r>
            <a:r>
              <a:rPr lang="en-US" dirty="0" smtClean="0">
                <a:latin typeface="Lucida Sans" pitchFamily="34" charset="0"/>
              </a:rPr>
              <a:t> yang </a:t>
            </a:r>
            <a:r>
              <a:rPr lang="en-US" dirty="0" err="1" smtClean="0">
                <a:latin typeface="Lucida Sans" pitchFamily="34" charset="0"/>
              </a:rPr>
              <a:t>aman</a:t>
            </a:r>
            <a:r>
              <a:rPr lang="en-US" dirty="0" smtClean="0">
                <a:latin typeface="Lucida Sans" pitchFamily="34" charset="0"/>
              </a:rPr>
              <a:t>, routing yang </a:t>
            </a:r>
            <a:r>
              <a:rPr lang="en-US" dirty="0" err="1" smtClean="0">
                <a:latin typeface="Lucida Sans" pitchFamily="34" charset="0"/>
              </a:rPr>
              <a:t>fleksibel</a:t>
            </a:r>
            <a:r>
              <a:rPr lang="en-US" dirty="0" smtClean="0">
                <a:latin typeface="Lucida Sans" pitchFamily="34" charset="0"/>
              </a:rPr>
              <a:t> </a:t>
            </a:r>
            <a:r>
              <a:rPr lang="en-US" dirty="0" err="1" smtClean="0">
                <a:latin typeface="Lucida Sans" pitchFamily="34" charset="0"/>
              </a:rPr>
              <a:t>maupun</a:t>
            </a:r>
            <a:r>
              <a:rPr lang="en-US" dirty="0" smtClean="0">
                <a:latin typeface="Lucida Sans" pitchFamily="34" charset="0"/>
              </a:rPr>
              <a:t> </a:t>
            </a:r>
            <a:r>
              <a:rPr lang="en-US" dirty="0" err="1" smtClean="0">
                <a:latin typeface="Lucida Sans" pitchFamily="34" charset="0"/>
              </a:rPr>
              <a:t>pengaturan</a:t>
            </a:r>
            <a:r>
              <a:rPr lang="en-US" dirty="0" smtClean="0">
                <a:latin typeface="Lucida Sans" pitchFamily="34" charset="0"/>
              </a:rPr>
              <a:t> </a:t>
            </a:r>
            <a:r>
              <a:rPr lang="en-US" dirty="0" err="1" smtClean="0">
                <a:latin typeface="Lucida Sans" pitchFamily="34" charset="0"/>
              </a:rPr>
              <a:t>lalu</a:t>
            </a:r>
            <a:r>
              <a:rPr lang="en-US" dirty="0" smtClean="0">
                <a:latin typeface="Lucida Sans" pitchFamily="34" charset="0"/>
              </a:rPr>
              <a:t> </a:t>
            </a:r>
            <a:r>
              <a:rPr lang="en-US" dirty="0" err="1" smtClean="0">
                <a:latin typeface="Lucida Sans" pitchFamily="34" charset="0"/>
              </a:rPr>
              <a:t>lintas</a:t>
            </a:r>
            <a:r>
              <a:rPr lang="en-US" dirty="0" smtClean="0">
                <a:latin typeface="Lucida Sans" pitchFamily="34" charset="0"/>
              </a:rPr>
              <a:t> data. </a:t>
            </a:r>
            <a:r>
              <a:rPr lang="en-US" dirty="0" err="1" smtClean="0">
                <a:latin typeface="Lucida Sans" pitchFamily="34" charset="0"/>
              </a:rPr>
              <a:t>Alasan-alasan</a:t>
            </a:r>
            <a:r>
              <a:rPr lang="en-US" dirty="0" smtClean="0">
                <a:latin typeface="Lucida Sans" pitchFamily="34" charset="0"/>
              </a:rPr>
              <a:t> </a:t>
            </a:r>
            <a:r>
              <a:rPr lang="en-US" dirty="0" err="1" smtClean="0">
                <a:latin typeface="Lucida Sans" pitchFamily="34" charset="0"/>
              </a:rPr>
              <a:t>inilah</a:t>
            </a:r>
            <a:r>
              <a:rPr lang="en-US" dirty="0" smtClean="0">
                <a:latin typeface="Lucida Sans" pitchFamily="34" charset="0"/>
              </a:rPr>
              <a:t> yang </a:t>
            </a:r>
            <a:r>
              <a:rPr lang="en-US" dirty="0" err="1" smtClean="0">
                <a:latin typeface="Lucida Sans" pitchFamily="34" charset="0"/>
              </a:rPr>
              <a:t>mendorong</a:t>
            </a:r>
            <a:r>
              <a:rPr lang="en-US" dirty="0" smtClean="0">
                <a:latin typeface="Lucida Sans" pitchFamily="34" charset="0"/>
              </a:rPr>
              <a:t> </a:t>
            </a:r>
            <a:r>
              <a:rPr lang="en-US" dirty="0" err="1" smtClean="0">
                <a:latin typeface="Lucida Sans" pitchFamily="34" charset="0"/>
              </a:rPr>
              <a:t>munculnya</a:t>
            </a:r>
            <a:r>
              <a:rPr lang="en-US" dirty="0" smtClean="0">
                <a:latin typeface="Lucida Sans" pitchFamily="34" charset="0"/>
              </a:rPr>
              <a:t> IPv6 ( Internet protocol </a:t>
            </a:r>
            <a:r>
              <a:rPr lang="en-US" dirty="0" err="1" smtClean="0">
                <a:latin typeface="Lucida Sans" pitchFamily="34" charset="0"/>
              </a:rPr>
              <a:t>generasi</a:t>
            </a:r>
            <a:r>
              <a:rPr lang="en-US" dirty="0" smtClean="0">
                <a:latin typeface="Lucida Sans" pitchFamily="34" charset="0"/>
              </a:rPr>
              <a:t> </a:t>
            </a:r>
            <a:r>
              <a:rPr lang="en-US" dirty="0" err="1" smtClean="0">
                <a:latin typeface="Lucida Sans" pitchFamily="34" charset="0"/>
              </a:rPr>
              <a:t>berikut</a:t>
            </a:r>
            <a:r>
              <a:rPr lang="en-US" dirty="0" smtClean="0">
                <a:latin typeface="Lucida Sans" pitchFamily="34" charset="0"/>
              </a:rPr>
              <a:t> ).</a:t>
            </a:r>
            <a:endParaRPr lang="en-GB" dirty="0" smtClean="0">
              <a:latin typeface="Lucida Sans" pitchFamily="34" charset="0"/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END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sz="4400" b="1" dirty="0" smtClean="0"/>
          </a:p>
          <a:p>
            <a:pPr>
              <a:buNone/>
            </a:pPr>
            <a:endParaRPr lang="en-US" sz="4400" b="1" dirty="0" smtClean="0"/>
          </a:p>
          <a:p>
            <a:pPr algn="ctr">
              <a:buNone/>
            </a:pPr>
            <a:r>
              <a:rPr lang="en-US" sz="4400" b="1" dirty="0" smtClean="0"/>
              <a:t>Any Questions???</a:t>
            </a:r>
            <a:endParaRPr lang="en-US" sz="4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Table 11"/>
          <p:cNvGraphicFramePr>
            <a:graphicFrameLocks noGrp="1"/>
          </p:cNvGraphicFramePr>
          <p:nvPr/>
        </p:nvGraphicFramePr>
        <p:xfrm>
          <a:off x="2057400" y="1447800"/>
          <a:ext cx="6781808" cy="4800592"/>
        </p:xfrm>
        <a:graphic>
          <a:graphicData uri="http://schemas.openxmlformats.org/drawingml/2006/table">
            <a:tbl>
              <a:tblPr/>
              <a:tblGrid>
                <a:gridCol w="423863"/>
                <a:gridCol w="423863"/>
                <a:gridCol w="423863"/>
                <a:gridCol w="423863"/>
                <a:gridCol w="423863"/>
                <a:gridCol w="423863"/>
                <a:gridCol w="423863"/>
                <a:gridCol w="423863"/>
                <a:gridCol w="423863"/>
                <a:gridCol w="423863"/>
                <a:gridCol w="423863"/>
                <a:gridCol w="423863"/>
                <a:gridCol w="423863"/>
                <a:gridCol w="423863"/>
                <a:gridCol w="423863"/>
                <a:gridCol w="423863"/>
              </a:tblGrid>
              <a:tr h="30003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0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3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4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5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6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7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8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9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10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11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12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13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14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15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</a:tr>
              <a:tr h="30003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16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17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18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19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20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21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22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23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24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25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26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27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28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29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30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31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</a:tr>
              <a:tr h="30003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32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33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34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35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36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37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38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39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40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41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42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43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44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45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46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47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</a:tr>
              <a:tr h="30003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48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49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50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51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52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53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54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55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56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57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58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59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60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61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62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63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</a:tr>
              <a:tr h="30003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64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65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66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67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68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69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70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71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72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73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74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75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76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77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78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79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</a:tr>
              <a:tr h="30003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80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81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82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83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84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85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86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87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88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89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90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91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92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93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94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95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</a:tr>
              <a:tr h="30003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96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97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98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99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100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101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102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103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104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105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106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107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108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109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110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111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</a:tr>
              <a:tr h="30003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112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113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114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115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116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117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118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119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120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121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122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123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124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125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126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127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0000"/>
                    </a:solidFill>
                  </a:tcPr>
                </a:tc>
              </a:tr>
              <a:tr h="30003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128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129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130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131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132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133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134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135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136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137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138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139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140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141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142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143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</a:tr>
              <a:tr h="30003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144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145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146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147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148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149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150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151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152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153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154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155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156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157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158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159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</a:tr>
              <a:tr h="30003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160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161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162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163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164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165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166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167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168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169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170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171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172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173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174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175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</a:tr>
              <a:tr h="30003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176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177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178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179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180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181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182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183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184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185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186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187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188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189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190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191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</a:tr>
              <a:tr h="30003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192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193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194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195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196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197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198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199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200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201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202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203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204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205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206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207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</a:tr>
              <a:tr h="30003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208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209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210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211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212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213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214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215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216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217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218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219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220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221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222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223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</a:tr>
              <a:tr h="30003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224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225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226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227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228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229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230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231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232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233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234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235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236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237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238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239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0000"/>
                    </a:solidFill>
                  </a:tcPr>
                </a:tc>
              </a:tr>
              <a:tr h="30003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240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241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242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243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244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245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246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247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248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249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250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251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252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253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254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255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0000"/>
                    </a:solidFill>
                  </a:tcPr>
                </a:tc>
              </a:tr>
            </a:tbl>
          </a:graphicData>
        </a:graphic>
      </p:graphicFrame>
      <p:sp>
        <p:nvSpPr>
          <p:cNvPr id="537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z="3600" dirty="0" smtClean="0"/>
              <a:t>IPv6 – Why We Need More Address Space</a:t>
            </a:r>
            <a:endParaRPr lang="en-CA" sz="3600" dirty="0"/>
          </a:p>
        </p:txBody>
      </p:sp>
      <p:sp>
        <p:nvSpPr>
          <p:cNvPr id="11" name="TextBox 10"/>
          <p:cNvSpPr txBox="1"/>
          <p:nvPr/>
        </p:nvSpPr>
        <p:spPr>
          <a:xfrm>
            <a:off x="3505200" y="838200"/>
            <a:ext cx="3886200" cy="461963"/>
          </a:xfrm>
          <a:prstGeom prst="rect">
            <a:avLst/>
          </a:prstGeom>
          <a:solidFill>
            <a:srgbClr val="800000"/>
          </a:solidFill>
          <a:ln w="25400">
            <a:solidFill>
              <a:srgbClr val="FF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en-US" dirty="0"/>
              <a:t>IPv4 Address Allocation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04800" y="4953000"/>
            <a:ext cx="1295400" cy="338138"/>
          </a:xfrm>
          <a:prstGeom prst="rect">
            <a:avLst/>
          </a:prstGeom>
          <a:solidFill>
            <a:srgbClr val="800000"/>
          </a:solidFill>
          <a:ln w="25400"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en-US" sz="1600" dirty="0">
                <a:solidFill>
                  <a:schemeClr val="bg1"/>
                </a:solidFill>
              </a:rPr>
              <a:t>Unavailable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04800" y="4495800"/>
            <a:ext cx="1295400" cy="338138"/>
          </a:xfrm>
          <a:prstGeom prst="rect">
            <a:avLst/>
          </a:prstGeom>
          <a:solidFill>
            <a:srgbClr val="FF9900"/>
          </a:solidFill>
          <a:ln w="25400"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en-US" sz="1600" dirty="0">
                <a:solidFill>
                  <a:schemeClr val="tx1"/>
                </a:solidFill>
              </a:rPr>
              <a:t>Allocated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04800" y="5410200"/>
            <a:ext cx="1295400" cy="338138"/>
          </a:xfrm>
          <a:prstGeom prst="rect">
            <a:avLst/>
          </a:prstGeom>
          <a:solidFill>
            <a:srgbClr val="777777"/>
          </a:solidFill>
          <a:ln w="25400"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en-US" sz="1600" dirty="0">
                <a:solidFill>
                  <a:schemeClr val="bg1"/>
                </a:solidFill>
              </a:rPr>
              <a:t>Available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28600" y="5867400"/>
            <a:ext cx="1524000" cy="584200"/>
          </a:xfrm>
          <a:prstGeom prst="rect">
            <a:avLst/>
          </a:prstGeom>
          <a:solidFill>
            <a:srgbClr val="002060"/>
          </a:solidFill>
          <a:ln w="25400">
            <a:solidFill>
              <a:srgbClr val="0070C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en-US" sz="1600" dirty="0"/>
              <a:t>     16,777,216 addresses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04800" y="1817688"/>
            <a:ext cx="1219200" cy="460375"/>
          </a:xfrm>
          <a:prstGeom prst="rect">
            <a:avLst/>
          </a:prstGeom>
          <a:solidFill>
            <a:srgbClr val="800000"/>
          </a:solidFill>
          <a:ln w="25400">
            <a:solidFill>
              <a:srgbClr val="FF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 anchorCtr="1">
            <a:spAutoFit/>
          </a:bodyPr>
          <a:lstStyle/>
          <a:p>
            <a:pPr>
              <a:defRPr/>
            </a:pPr>
            <a:r>
              <a:rPr lang="en-US" dirty="0"/>
              <a:t>2000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Table 12"/>
          <p:cNvGraphicFramePr>
            <a:graphicFrameLocks noGrp="1"/>
          </p:cNvGraphicFramePr>
          <p:nvPr/>
        </p:nvGraphicFramePr>
        <p:xfrm>
          <a:off x="2057400" y="1447800"/>
          <a:ext cx="6781808" cy="4800608"/>
        </p:xfrm>
        <a:graphic>
          <a:graphicData uri="http://schemas.openxmlformats.org/drawingml/2006/table">
            <a:tbl>
              <a:tblPr/>
              <a:tblGrid>
                <a:gridCol w="423863"/>
                <a:gridCol w="423863"/>
                <a:gridCol w="423863"/>
                <a:gridCol w="423863"/>
                <a:gridCol w="423863"/>
                <a:gridCol w="423863"/>
                <a:gridCol w="423863"/>
                <a:gridCol w="423863"/>
                <a:gridCol w="423863"/>
                <a:gridCol w="423863"/>
                <a:gridCol w="423863"/>
                <a:gridCol w="423863"/>
                <a:gridCol w="423863"/>
                <a:gridCol w="423863"/>
                <a:gridCol w="423863"/>
                <a:gridCol w="423863"/>
              </a:tblGrid>
              <a:tr h="30003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0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3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4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5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6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7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8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9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10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11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12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13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14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15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16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17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18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19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20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21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22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23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24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25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26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27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28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29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30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31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32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33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34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35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36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37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38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39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40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41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42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43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44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45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46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47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48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49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50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51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52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53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54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55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56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57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58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59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60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61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62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63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64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65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66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67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68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69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70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71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72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73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74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75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76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77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78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79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80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81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82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83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84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85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86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87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88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89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90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91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92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93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94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95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96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97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98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99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100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101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102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103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104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105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106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107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108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109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110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111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112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113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114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115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116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117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118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119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120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121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122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123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124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125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126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127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0000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128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129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130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131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132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133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134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135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136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137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138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139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140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141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142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143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144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145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146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147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148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149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150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151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152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153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154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155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156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157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158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159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160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161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162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163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164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165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166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167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168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169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170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171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172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173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174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175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176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177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178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179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180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181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182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183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184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185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186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187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188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189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190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191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192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193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194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195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196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197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198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199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200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201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202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203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204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205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206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207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208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209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210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211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212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213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214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215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216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217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218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219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220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221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222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223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224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225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226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227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228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229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230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231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232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233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234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235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236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237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238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239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0000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240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241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242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243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244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245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246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247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248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249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250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251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252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253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254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255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0000"/>
                    </a:solidFill>
                  </a:tcPr>
                </a:tc>
              </a:tr>
            </a:tbl>
          </a:graphicData>
        </a:graphic>
      </p:graphicFrame>
      <p:sp>
        <p:nvSpPr>
          <p:cNvPr id="537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en-US" sz="3600" dirty="0" smtClean="0"/>
              <a:t>IPv6 – Why We Need More Address Space </a:t>
            </a:r>
            <a:endParaRPr lang="en-CA" sz="3600" dirty="0"/>
          </a:p>
        </p:txBody>
      </p:sp>
      <p:sp>
        <p:nvSpPr>
          <p:cNvPr id="11" name="TextBox 10"/>
          <p:cNvSpPr txBox="1"/>
          <p:nvPr/>
        </p:nvSpPr>
        <p:spPr>
          <a:xfrm>
            <a:off x="3505200" y="838200"/>
            <a:ext cx="3886200" cy="461963"/>
          </a:xfrm>
          <a:prstGeom prst="rect">
            <a:avLst/>
          </a:prstGeom>
          <a:solidFill>
            <a:srgbClr val="800000"/>
          </a:solidFill>
          <a:ln w="25400">
            <a:solidFill>
              <a:srgbClr val="FF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en-US" dirty="0"/>
              <a:t>IPv4 Address Allocation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04800" y="4953000"/>
            <a:ext cx="1295400" cy="338138"/>
          </a:xfrm>
          <a:prstGeom prst="rect">
            <a:avLst/>
          </a:prstGeom>
          <a:solidFill>
            <a:srgbClr val="800000"/>
          </a:solidFill>
          <a:ln w="25400"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en-US" sz="1600" dirty="0">
                <a:solidFill>
                  <a:schemeClr val="bg1"/>
                </a:solidFill>
              </a:rPr>
              <a:t>Unavailable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04800" y="4495800"/>
            <a:ext cx="1295400" cy="338138"/>
          </a:xfrm>
          <a:prstGeom prst="rect">
            <a:avLst/>
          </a:prstGeom>
          <a:solidFill>
            <a:srgbClr val="FF9900"/>
          </a:solidFill>
          <a:ln w="25400"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en-US" sz="1600" dirty="0">
                <a:solidFill>
                  <a:schemeClr val="tx1"/>
                </a:solidFill>
              </a:rPr>
              <a:t>Allocated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04800" y="5410200"/>
            <a:ext cx="1295400" cy="338138"/>
          </a:xfrm>
          <a:prstGeom prst="rect">
            <a:avLst/>
          </a:prstGeom>
          <a:solidFill>
            <a:srgbClr val="777777"/>
          </a:solidFill>
          <a:ln w="25400"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en-US" sz="1600" dirty="0">
                <a:solidFill>
                  <a:schemeClr val="bg1"/>
                </a:solidFill>
              </a:rPr>
              <a:t>Available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28600" y="5867400"/>
            <a:ext cx="1524000" cy="584200"/>
          </a:xfrm>
          <a:prstGeom prst="rect">
            <a:avLst/>
          </a:prstGeom>
          <a:solidFill>
            <a:srgbClr val="002060"/>
          </a:solidFill>
          <a:ln w="25400">
            <a:solidFill>
              <a:srgbClr val="0070C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en-US" sz="1600" dirty="0"/>
              <a:t>     16,777,216 addresses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04800" y="1817688"/>
            <a:ext cx="1219200" cy="460375"/>
          </a:xfrm>
          <a:prstGeom prst="rect">
            <a:avLst/>
          </a:prstGeom>
          <a:solidFill>
            <a:srgbClr val="800000"/>
          </a:solidFill>
          <a:ln w="25400">
            <a:solidFill>
              <a:srgbClr val="FF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 anchorCtr="1">
            <a:spAutoFit/>
          </a:bodyPr>
          <a:lstStyle/>
          <a:p>
            <a:pPr>
              <a:defRPr/>
            </a:pPr>
            <a:r>
              <a:rPr lang="en-US" dirty="0"/>
              <a:t>2007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Table 11"/>
          <p:cNvGraphicFramePr>
            <a:graphicFrameLocks noGrp="1"/>
          </p:cNvGraphicFramePr>
          <p:nvPr/>
        </p:nvGraphicFramePr>
        <p:xfrm>
          <a:off x="2057400" y="1447800"/>
          <a:ext cx="6781808" cy="4800608"/>
        </p:xfrm>
        <a:graphic>
          <a:graphicData uri="http://schemas.openxmlformats.org/drawingml/2006/table">
            <a:tbl>
              <a:tblPr/>
              <a:tblGrid>
                <a:gridCol w="423863"/>
                <a:gridCol w="423863"/>
                <a:gridCol w="423863"/>
                <a:gridCol w="423863"/>
                <a:gridCol w="423863"/>
                <a:gridCol w="423863"/>
                <a:gridCol w="423863"/>
                <a:gridCol w="423863"/>
                <a:gridCol w="423863"/>
                <a:gridCol w="423863"/>
                <a:gridCol w="423863"/>
                <a:gridCol w="423863"/>
                <a:gridCol w="423863"/>
                <a:gridCol w="423863"/>
                <a:gridCol w="423863"/>
                <a:gridCol w="423863"/>
              </a:tblGrid>
              <a:tr h="30003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0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3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4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5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6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7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8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9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10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11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12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13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14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15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16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17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18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19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20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21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22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23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24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25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26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27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28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29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30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31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32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33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34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35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36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37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38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39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40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41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42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43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44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45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46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47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48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49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50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51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52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53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54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55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56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57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58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59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60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61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62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63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64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65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66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67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68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69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70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71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72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73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74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75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76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77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78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79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80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81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82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83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84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85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86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87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88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89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90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91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92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93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94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95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96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97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98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99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100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101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102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103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104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105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106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107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108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109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110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111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112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113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114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115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116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117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118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119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120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121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122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123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124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125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126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127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0000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128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129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130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131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132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133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134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135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136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137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138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139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140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141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142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143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144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145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146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147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148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149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150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151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152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153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154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155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156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157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158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159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160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161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162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163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164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165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166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167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168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169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170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171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172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173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174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175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176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177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178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179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180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181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182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183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184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185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186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187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188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189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190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191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192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193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194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195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196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197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198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199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200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201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202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203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204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205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206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207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208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209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210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211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212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213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214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215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216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217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218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219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220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221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222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223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7777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224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225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226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227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228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229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230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231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232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233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234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235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236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237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238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239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0000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240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241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242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243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244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245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246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247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248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249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250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251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252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253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254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255</a:t>
                      </a:r>
                    </a:p>
                  </a:txBody>
                  <a:tcPr marL="7144" marR="7144" marT="7144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0000"/>
                    </a:solidFill>
                  </a:tcPr>
                </a:tc>
              </a:tr>
            </a:tbl>
          </a:graphicData>
        </a:graphic>
      </p:graphicFrame>
      <p:sp>
        <p:nvSpPr>
          <p:cNvPr id="537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en-US" sz="4000" dirty="0" smtClean="0"/>
              <a:t>IPv6 – Why We Need More Address Space </a:t>
            </a:r>
            <a:endParaRPr lang="en-CA" sz="4000" dirty="0"/>
          </a:p>
        </p:txBody>
      </p:sp>
      <p:sp>
        <p:nvSpPr>
          <p:cNvPr id="6" name="TextBox 5"/>
          <p:cNvSpPr txBox="1"/>
          <p:nvPr/>
        </p:nvSpPr>
        <p:spPr>
          <a:xfrm>
            <a:off x="304800" y="1631950"/>
            <a:ext cx="1219200" cy="831850"/>
          </a:xfrm>
          <a:prstGeom prst="rect">
            <a:avLst/>
          </a:prstGeom>
          <a:solidFill>
            <a:srgbClr val="800000"/>
          </a:solidFill>
          <a:ln w="25400">
            <a:solidFill>
              <a:srgbClr val="FF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 anchorCtr="1">
            <a:spAutoFit/>
          </a:bodyPr>
          <a:lstStyle/>
          <a:p>
            <a:pPr>
              <a:defRPr/>
            </a:pPr>
            <a:r>
              <a:rPr lang="en-US" dirty="0"/>
              <a:t>August</a:t>
            </a:r>
          </a:p>
          <a:p>
            <a:pPr>
              <a:defRPr/>
            </a:pPr>
            <a:r>
              <a:rPr lang="en-US" dirty="0"/>
              <a:t>2009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505200" y="838200"/>
            <a:ext cx="3886200" cy="461963"/>
          </a:xfrm>
          <a:prstGeom prst="rect">
            <a:avLst/>
          </a:prstGeom>
          <a:solidFill>
            <a:srgbClr val="800000"/>
          </a:solidFill>
          <a:ln w="25400">
            <a:solidFill>
              <a:srgbClr val="FF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en-US" dirty="0"/>
              <a:t>IPv4 Address Allocation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04800" y="4953000"/>
            <a:ext cx="1295400" cy="338138"/>
          </a:xfrm>
          <a:prstGeom prst="rect">
            <a:avLst/>
          </a:prstGeom>
          <a:solidFill>
            <a:srgbClr val="800000"/>
          </a:solidFill>
          <a:ln w="25400"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en-US" sz="1600" dirty="0">
                <a:solidFill>
                  <a:schemeClr val="bg1"/>
                </a:solidFill>
              </a:rPr>
              <a:t>Unavailable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04800" y="4495800"/>
            <a:ext cx="1295400" cy="338138"/>
          </a:xfrm>
          <a:prstGeom prst="rect">
            <a:avLst/>
          </a:prstGeom>
          <a:solidFill>
            <a:srgbClr val="FF9900"/>
          </a:solidFill>
          <a:ln w="25400"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en-US" sz="1600" dirty="0">
                <a:solidFill>
                  <a:schemeClr val="tx1"/>
                </a:solidFill>
              </a:rPr>
              <a:t>Allocated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04800" y="5410200"/>
            <a:ext cx="1295400" cy="338138"/>
          </a:xfrm>
          <a:prstGeom prst="rect">
            <a:avLst/>
          </a:prstGeom>
          <a:solidFill>
            <a:srgbClr val="777777"/>
          </a:solidFill>
          <a:ln w="25400"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en-US" sz="1600" dirty="0">
                <a:solidFill>
                  <a:schemeClr val="bg1"/>
                </a:solidFill>
              </a:rPr>
              <a:t>Available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28600" y="5867400"/>
            <a:ext cx="1524000" cy="584200"/>
          </a:xfrm>
          <a:prstGeom prst="rect">
            <a:avLst/>
          </a:prstGeom>
          <a:solidFill>
            <a:srgbClr val="002060"/>
          </a:solidFill>
          <a:ln w="25400">
            <a:solidFill>
              <a:srgbClr val="0070C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en-US" sz="1600" dirty="0"/>
              <a:t>     16,777,216 addresses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505200" y="6400800"/>
            <a:ext cx="4114800" cy="307975"/>
          </a:xfrm>
          <a:prstGeom prst="rect">
            <a:avLst/>
          </a:prstGeom>
          <a:solidFill>
            <a:srgbClr val="003300"/>
          </a:solidFill>
          <a:ln w="25400">
            <a:solidFill>
              <a:srgbClr val="66FF66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en-US" sz="1400" dirty="0"/>
              <a:t>http://www.personal.psu.edu/dvm105/blogs/ipv6/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Solutions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smtClean="0"/>
              <a:t>IETF(</a:t>
            </a:r>
            <a:r>
              <a:rPr lang="en-US" i="1" dirty="0" smtClean="0"/>
              <a:t>Internet Engineering Task Force</a:t>
            </a:r>
            <a:r>
              <a:rPr lang="en-US" dirty="0" smtClean="0"/>
              <a:t>) </a:t>
            </a:r>
            <a:r>
              <a:rPr lang="en-US" dirty="0" err="1" smtClean="0"/>
              <a:t>mengeluarkan</a:t>
            </a:r>
            <a:r>
              <a:rPr lang="en-US" dirty="0" smtClean="0"/>
              <a:t> </a:t>
            </a:r>
            <a:r>
              <a:rPr lang="en-US" dirty="0" err="1" smtClean="0"/>
              <a:t>standart</a:t>
            </a:r>
            <a:r>
              <a:rPr lang="en-US" dirty="0" smtClean="0"/>
              <a:t> protocol IP </a:t>
            </a:r>
            <a:r>
              <a:rPr lang="en-US" dirty="0" err="1" smtClean="0"/>
              <a:t>baru</a:t>
            </a:r>
            <a:r>
              <a:rPr lang="en-US" dirty="0" smtClean="0"/>
              <a:t> yang </a:t>
            </a:r>
            <a:r>
              <a:rPr lang="en-US" dirty="0" err="1" smtClean="0"/>
              <a:t>disebut</a:t>
            </a:r>
            <a:r>
              <a:rPr lang="en-US" dirty="0" smtClean="0"/>
              <a:t> </a:t>
            </a:r>
            <a:r>
              <a:rPr lang="en-US" dirty="0" err="1" smtClean="0"/>
              <a:t>IPng</a:t>
            </a:r>
            <a:r>
              <a:rPr lang="en-US" dirty="0" smtClean="0"/>
              <a:t> (Internet </a:t>
            </a:r>
            <a:r>
              <a:rPr lang="en-US" dirty="0" err="1" smtClean="0"/>
              <a:t>Protokol</a:t>
            </a:r>
            <a:r>
              <a:rPr lang="en-US" dirty="0" smtClean="0"/>
              <a:t> Next Generations)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disebut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IPv6.</a:t>
            </a:r>
          </a:p>
          <a:p>
            <a:pPr algn="just"/>
            <a:r>
              <a:rPr lang="en-US" dirty="0" smtClean="0"/>
              <a:t>IPv6 </a:t>
            </a:r>
            <a:r>
              <a:rPr lang="en-US" dirty="0" err="1" smtClean="0"/>
              <a:t>mempunyai</a:t>
            </a:r>
            <a:r>
              <a:rPr lang="en-US" dirty="0" smtClean="0"/>
              <a:t> format </a:t>
            </a:r>
            <a:r>
              <a:rPr lang="en-US" dirty="0" err="1" smtClean="0"/>
              <a:t>alamat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header yang </a:t>
            </a:r>
            <a:r>
              <a:rPr lang="en-US" dirty="0" err="1" smtClean="0"/>
              <a:t>berbeda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IPv4.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Troubles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langsung</a:t>
            </a:r>
            <a:r>
              <a:rPr lang="en-US" dirty="0" smtClean="0"/>
              <a:t> IPv4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interkoneksi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IPv6.</a:t>
            </a:r>
          </a:p>
          <a:p>
            <a:pPr algn="just"/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implementasi</a:t>
            </a:r>
            <a:r>
              <a:rPr lang="en-US" dirty="0" smtClean="0"/>
              <a:t> IPv6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jaringan</a:t>
            </a:r>
            <a:r>
              <a:rPr lang="en-US" dirty="0" smtClean="0"/>
              <a:t> internet IPv4 yang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.</a:t>
            </a:r>
          </a:p>
          <a:p>
            <a:pPr algn="just"/>
            <a:r>
              <a:rPr lang="en-US" dirty="0" err="1" smtClean="0"/>
              <a:t>Dibutuhkan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mekanisme</a:t>
            </a:r>
            <a:r>
              <a:rPr lang="en-US" dirty="0" smtClean="0"/>
              <a:t> </a:t>
            </a:r>
            <a:r>
              <a:rPr lang="en-US" dirty="0" err="1" smtClean="0"/>
              <a:t>transisi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Automatic </a:t>
            </a:r>
            <a:r>
              <a:rPr lang="en-US" dirty="0" err="1" smtClean="0"/>
              <a:t>Tunelling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/>
          <a:lstStyle/>
          <a:p>
            <a:pPr algn="just"/>
            <a:r>
              <a:rPr lang="en-US" dirty="0" err="1" smtClean="0"/>
              <a:t>Supaya</a:t>
            </a:r>
            <a:r>
              <a:rPr lang="en-US" dirty="0" smtClean="0"/>
              <a:t> </a:t>
            </a:r>
            <a:r>
              <a:rPr lang="en-US" dirty="0" err="1" smtClean="0"/>
              <a:t>paket</a:t>
            </a:r>
            <a:r>
              <a:rPr lang="en-US" dirty="0" smtClean="0"/>
              <a:t> IPv6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dilewatkan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jaringan</a:t>
            </a:r>
            <a:r>
              <a:rPr lang="en-US" dirty="0" smtClean="0"/>
              <a:t> IPv4 yang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ataupun</a:t>
            </a:r>
            <a:r>
              <a:rPr lang="en-US" dirty="0" smtClean="0"/>
              <a:t> </a:t>
            </a:r>
            <a:r>
              <a:rPr lang="en-US" dirty="0" err="1" smtClean="0"/>
              <a:t>sebaliknya</a:t>
            </a:r>
            <a:r>
              <a:rPr lang="en-US" dirty="0" smtClean="0"/>
              <a:t>.</a:t>
            </a:r>
          </a:p>
          <a:p>
            <a:pPr algn="just"/>
            <a:r>
              <a:rPr lang="en-US" dirty="0" err="1" smtClean="0"/>
              <a:t>Mekanisme</a:t>
            </a:r>
            <a:r>
              <a:rPr lang="en-US" dirty="0" smtClean="0"/>
              <a:t> Automatic Tunneling </a:t>
            </a:r>
            <a:r>
              <a:rPr lang="en-US" dirty="0" err="1" smtClean="0"/>
              <a:t>berfungsi</a:t>
            </a:r>
            <a:r>
              <a:rPr lang="en-US" dirty="0" smtClean="0"/>
              <a:t> </a:t>
            </a:r>
            <a:r>
              <a:rPr lang="en-US" dirty="0" err="1" smtClean="0"/>
              <a:t>melewatkan</a:t>
            </a:r>
            <a:r>
              <a:rPr lang="en-US" dirty="0" smtClean="0"/>
              <a:t> </a:t>
            </a:r>
            <a:r>
              <a:rPr lang="en-US" dirty="0" err="1" smtClean="0"/>
              <a:t>paket</a:t>
            </a:r>
            <a:r>
              <a:rPr lang="en-US" dirty="0" smtClean="0"/>
              <a:t> IPv6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jaringan</a:t>
            </a:r>
            <a:r>
              <a:rPr lang="en-US" dirty="0" smtClean="0"/>
              <a:t> IPv4 yang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, </a:t>
            </a:r>
            <a:r>
              <a:rPr lang="en-US" dirty="0" err="1" smtClean="0"/>
              <a:t>tanpa</a:t>
            </a:r>
            <a:r>
              <a:rPr lang="en-US" dirty="0" smtClean="0"/>
              <a:t> </a:t>
            </a:r>
            <a:r>
              <a:rPr lang="en-US" dirty="0" err="1" smtClean="0"/>
              <a:t>merubah</a:t>
            </a:r>
            <a:r>
              <a:rPr lang="en-US" dirty="0" smtClean="0"/>
              <a:t> </a:t>
            </a:r>
            <a:r>
              <a:rPr lang="en-US" dirty="0" err="1" smtClean="0"/>
              <a:t>infrastruktur</a:t>
            </a:r>
            <a:r>
              <a:rPr lang="en-US" dirty="0" smtClean="0"/>
              <a:t> </a:t>
            </a:r>
            <a:r>
              <a:rPr lang="en-US" dirty="0" err="1" smtClean="0"/>
              <a:t>jaringan</a:t>
            </a:r>
            <a:r>
              <a:rPr lang="en-US" dirty="0" smtClean="0"/>
              <a:t> IPv4. </a:t>
            </a:r>
          </a:p>
          <a:p>
            <a:pPr algn="just"/>
            <a:r>
              <a:rPr lang="en-US" dirty="0" err="1" smtClean="0"/>
              <a:t>Prinsip</a:t>
            </a:r>
            <a:r>
              <a:rPr lang="en-US" dirty="0" smtClean="0"/>
              <a:t> </a:t>
            </a:r>
            <a:r>
              <a:rPr lang="en-US" dirty="0" err="1" smtClean="0"/>
              <a:t>kerjanya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mengenkapsulasi</a:t>
            </a:r>
            <a:r>
              <a:rPr lang="en-US" dirty="0" smtClean="0"/>
              <a:t> </a:t>
            </a:r>
            <a:r>
              <a:rPr lang="en-US" dirty="0" err="1" smtClean="0"/>
              <a:t>paket</a:t>
            </a:r>
            <a:r>
              <a:rPr lang="en-US" dirty="0" smtClean="0"/>
              <a:t> IPv6 </a:t>
            </a:r>
            <a:r>
              <a:rPr lang="en-US" dirty="0" err="1" smtClean="0"/>
              <a:t>dengan</a:t>
            </a:r>
            <a:r>
              <a:rPr lang="en-US" dirty="0" smtClean="0"/>
              <a:t> header IPv4.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160</Template>
  <TotalTime>568</TotalTime>
  <Words>1891</Words>
  <Application>Microsoft Office PowerPoint</Application>
  <PresentationFormat>On-screen Show (4:3)</PresentationFormat>
  <Paragraphs>1190</Paragraphs>
  <Slides>35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36" baseType="lpstr">
      <vt:lpstr>Thème Office</vt:lpstr>
      <vt:lpstr>Internet Protocol Version 6</vt:lpstr>
      <vt:lpstr>Backgrounds</vt:lpstr>
      <vt:lpstr>IPv6 – Why We Need More Address Space</vt:lpstr>
      <vt:lpstr>IPv6 – Why We Need More Address Space</vt:lpstr>
      <vt:lpstr>IPv6 – Why We Need More Address Space </vt:lpstr>
      <vt:lpstr>IPv6 – Why We Need More Address Space </vt:lpstr>
      <vt:lpstr>Solutions</vt:lpstr>
      <vt:lpstr>Troubles</vt:lpstr>
      <vt:lpstr>Automatic Tunelling</vt:lpstr>
      <vt:lpstr>IP V6</vt:lpstr>
      <vt:lpstr>Format Pengalamatan</vt:lpstr>
      <vt:lpstr>Example (1)</vt:lpstr>
      <vt:lpstr>Example (2)</vt:lpstr>
      <vt:lpstr>Penyederhanaan IP V6</vt:lpstr>
      <vt:lpstr>Konversi IP V4 ke V6</vt:lpstr>
      <vt:lpstr>Stateless-auto-configuration (plug&amp;play) &amp; Statefull-auto-configuration (1)</vt:lpstr>
      <vt:lpstr>Stateless-auto-configuration (plug&amp;play) &amp; Statefull-auto-configuration (2)</vt:lpstr>
      <vt:lpstr>Skema Pengalamatan IP V6</vt:lpstr>
      <vt:lpstr>Prefix (1)</vt:lpstr>
      <vt:lpstr>Prefix (2)</vt:lpstr>
      <vt:lpstr>Prefix (3)</vt:lpstr>
      <vt:lpstr>Jenis-jenis Alamat IP V6 (1)</vt:lpstr>
      <vt:lpstr>Jenis-jenis Alamat IP V6 (2)</vt:lpstr>
      <vt:lpstr>Unicast &amp; Anycast</vt:lpstr>
      <vt:lpstr>Jenis-jenis Unicast(1)</vt:lpstr>
      <vt:lpstr>Jenis-jenis Unicast(2)</vt:lpstr>
      <vt:lpstr>Jenis-jenis Unicast(3)</vt:lpstr>
      <vt:lpstr>Special Addresses</vt:lpstr>
      <vt:lpstr>Keunggulan IP V6</vt:lpstr>
      <vt:lpstr>Kekurangan</vt:lpstr>
      <vt:lpstr>Instalasi IP V6 di Windows XP</vt:lpstr>
      <vt:lpstr>Slide 32</vt:lpstr>
      <vt:lpstr>Konfigurasi</vt:lpstr>
      <vt:lpstr>Kesimpulan</vt:lpstr>
      <vt:lpstr>THE END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Internet Protocol Version 6</dc:title>
  <dc:creator>WindowsUltimate7</dc:creator>
  <cp:lastModifiedBy>Windows7Ultimate</cp:lastModifiedBy>
  <cp:revision>38</cp:revision>
  <dcterms:created xsi:type="dcterms:W3CDTF">2011-11-06T00:56:01Z</dcterms:created>
  <dcterms:modified xsi:type="dcterms:W3CDTF">2015-05-26T06:46:06Z</dcterms:modified>
</cp:coreProperties>
</file>